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0" r:id="rId2"/>
    <p:sldId id="404" r:id="rId3"/>
    <p:sldId id="474" r:id="rId4"/>
    <p:sldId id="438" r:id="rId5"/>
    <p:sldId id="480" r:id="rId6"/>
    <p:sldId id="481" r:id="rId7"/>
    <p:sldId id="457" r:id="rId8"/>
    <p:sldId id="488" r:id="rId9"/>
    <p:sldId id="470" r:id="rId10"/>
    <p:sldId id="444" r:id="rId11"/>
    <p:sldId id="465" r:id="rId12"/>
    <p:sldId id="403" r:id="rId13"/>
    <p:sldId id="452" r:id="rId14"/>
    <p:sldId id="429" r:id="rId15"/>
    <p:sldId id="459" r:id="rId16"/>
    <p:sldId id="497" r:id="rId17"/>
    <p:sldId id="411" r:id="rId18"/>
    <p:sldId id="390" r:id="rId19"/>
    <p:sldId id="490" r:id="rId20"/>
    <p:sldId id="472" r:id="rId21"/>
    <p:sldId id="432" r:id="rId22"/>
    <p:sldId id="441" r:id="rId23"/>
    <p:sldId id="442" r:id="rId24"/>
    <p:sldId id="443" r:id="rId25"/>
    <p:sldId id="467" r:id="rId26"/>
    <p:sldId id="473" r:id="rId27"/>
    <p:sldId id="447" r:id="rId28"/>
    <p:sldId id="493" r:id="rId29"/>
    <p:sldId id="412" r:id="rId30"/>
    <p:sldId id="477" r:id="rId31"/>
    <p:sldId id="415" r:id="rId32"/>
    <p:sldId id="464" r:id="rId33"/>
    <p:sldId id="417" r:id="rId34"/>
    <p:sldId id="458" r:id="rId35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CB329-ED59-0060-A849-C08E33488588}" v="85" dt="2022-03-16T19:34:01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/>
    <p:restoredTop sz="94694"/>
  </p:normalViewPr>
  <p:slideViewPr>
    <p:cSldViewPr>
      <p:cViewPr varScale="1">
        <p:scale>
          <a:sx n="121" d="100"/>
          <a:sy n="121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1E966B02-A5D1-43E5-AA11-6B33714528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42B22D7-B08B-4C20-A552-0D0D15E9DC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7CFF93BB-F2AE-4A65-A656-799CA789F76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D051511F-939B-432D-9A24-C9BF155C33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CF464424-8BD5-42FD-A287-ACA4DA93A1F7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C11638D-FE44-45BB-9AD2-B633A3B1D5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1B39DA0-27A8-487A-8AAF-6ED4E42CDA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1B3DD4C-356A-4E0A-B7F3-5E244E6B09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56BD61D-9E8A-4AE1-8F6F-78E651A7C4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91C939D-15BA-4413-86AB-60BF3EBD99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86AFD765-F1AF-4406-AB6F-613BC24CF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933D7D35-244A-4C99-A2EB-561B7D86877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5FD4363E-D8BB-41B1-8AE2-F4D2E663C9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34F1D86-00C4-42A5-8D26-513941565FD2}" type="slidenum">
              <a:rPr lang="sv-SE" altLang="sv-SE" sz="1200"/>
              <a:pPr algn="r"/>
              <a:t>1</a:t>
            </a:fld>
            <a:endParaRPr lang="sv-SE" altLang="sv-SE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59EACB2-580C-4269-BBF8-95A021F5C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74FEB44-6299-469C-ADEB-F01BA0C56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27323A4F-7241-4627-9B30-85C1E921E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0F72A9-60F3-446F-B96D-571FD1EEEC20}" type="slidenum">
              <a:rPr lang="sv-SE" altLang="sv-SE" sz="1200" i="0" smtClean="0">
                <a:latin typeface="Times New Roman" panose="02020603050405020304" pitchFamily="18" charset="0"/>
              </a:rPr>
              <a:pPr/>
              <a:t>4</a:t>
            </a:fld>
            <a:endParaRPr lang="sv-SE" altLang="sv-SE" sz="1200" i="0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3B77186-AD5F-4C6E-8441-BA6D0F460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6ADF58B-69E8-4763-9156-EE3569F26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>
            <a:extLst>
              <a:ext uri="{FF2B5EF4-FFF2-40B4-BE49-F238E27FC236}">
                <a16:creationId xmlns:a16="http://schemas.microsoft.com/office/drawing/2014/main" id="{93E758D8-F939-465E-A545-3C3D32C55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8" name="Platshållare för anteckningar 2">
            <a:extLst>
              <a:ext uri="{FF2B5EF4-FFF2-40B4-BE49-F238E27FC236}">
                <a16:creationId xmlns:a16="http://schemas.microsoft.com/office/drawing/2014/main" id="{770228E4-6226-4592-8945-3211E62ED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29699" name="Platshållare för bildnummer 3">
            <a:extLst>
              <a:ext uri="{FF2B5EF4-FFF2-40B4-BE49-F238E27FC236}">
                <a16:creationId xmlns:a16="http://schemas.microsoft.com/office/drawing/2014/main" id="{D3330C0B-46ED-453D-A6F3-BDC83CC42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3FFBC3-9BC1-4BFC-881A-D8E406054918}" type="slidenum">
              <a:rPr lang="sv-SE" altLang="sv-SE" sz="1200" i="0" smtClean="0"/>
              <a:pPr/>
              <a:t>12</a:t>
            </a:fld>
            <a:endParaRPr lang="sv-SE" altLang="sv-SE" sz="12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tshållare för bildobjekt 1">
            <a:extLst>
              <a:ext uri="{FF2B5EF4-FFF2-40B4-BE49-F238E27FC236}">
                <a16:creationId xmlns:a16="http://schemas.microsoft.com/office/drawing/2014/main" id="{2887F16E-05D1-4403-AB00-40573A2288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0" name="Platshållare för anteckningar 2">
            <a:extLst>
              <a:ext uri="{FF2B5EF4-FFF2-40B4-BE49-F238E27FC236}">
                <a16:creationId xmlns:a16="http://schemas.microsoft.com/office/drawing/2014/main" id="{D9ACE085-DE1A-44ED-A903-FC5CD8E5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37891" name="Platshållare för bildnummer 3">
            <a:extLst>
              <a:ext uri="{FF2B5EF4-FFF2-40B4-BE49-F238E27FC236}">
                <a16:creationId xmlns:a16="http://schemas.microsoft.com/office/drawing/2014/main" id="{566F790D-78EE-4F6C-A5D8-AA07CC091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F55E54-3002-4DC8-8C96-E21F7EB85383}" type="slidenum">
              <a:rPr lang="sv-SE" altLang="sv-SE" sz="1200" i="0" smtClean="0"/>
              <a:pPr/>
              <a:t>19</a:t>
            </a:fld>
            <a:endParaRPr lang="sv-SE" altLang="sv-SE" sz="1200" i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tshållare för bildobjekt 1">
            <a:extLst>
              <a:ext uri="{FF2B5EF4-FFF2-40B4-BE49-F238E27FC236}">
                <a16:creationId xmlns:a16="http://schemas.microsoft.com/office/drawing/2014/main" id="{07549A98-221A-44F3-9751-98F9D3C16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6" name="Platshållare för anteckningar 2">
            <a:extLst>
              <a:ext uri="{FF2B5EF4-FFF2-40B4-BE49-F238E27FC236}">
                <a16:creationId xmlns:a16="http://schemas.microsoft.com/office/drawing/2014/main" id="{2DA56829-C809-4E0A-BD70-AB1D68008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47107" name="Platshållare för bildnummer 3">
            <a:extLst>
              <a:ext uri="{FF2B5EF4-FFF2-40B4-BE49-F238E27FC236}">
                <a16:creationId xmlns:a16="http://schemas.microsoft.com/office/drawing/2014/main" id="{8FB40888-25CB-42CF-8148-A4CC005DE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577F8B-7169-4B98-AAB6-EF57944F7B9E}" type="slidenum">
              <a:rPr lang="sv-SE" altLang="sv-SE" sz="1200" i="0" smtClean="0"/>
              <a:pPr/>
              <a:t>27</a:t>
            </a:fld>
            <a:endParaRPr lang="sv-SE" altLang="sv-SE" sz="1200" i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tshållare för bildobjekt 1">
            <a:extLst>
              <a:ext uri="{FF2B5EF4-FFF2-40B4-BE49-F238E27FC236}">
                <a16:creationId xmlns:a16="http://schemas.microsoft.com/office/drawing/2014/main" id="{5880463B-6118-45C2-BA26-010CD9CB1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8" name="Platshållare för anteckningar 2">
            <a:extLst>
              <a:ext uri="{FF2B5EF4-FFF2-40B4-BE49-F238E27FC236}">
                <a16:creationId xmlns:a16="http://schemas.microsoft.com/office/drawing/2014/main" id="{19D783E6-C865-40F0-B0B1-9BC69FFEE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5299" name="Platshållare för bildnummer 3">
            <a:extLst>
              <a:ext uri="{FF2B5EF4-FFF2-40B4-BE49-F238E27FC236}">
                <a16:creationId xmlns:a16="http://schemas.microsoft.com/office/drawing/2014/main" id="{F940BC1F-0596-4F58-B6E4-CADBD73EE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5C4A46-3952-4DB9-8E36-D309B5C04B30}" type="slidenum">
              <a:rPr lang="sv-SE" altLang="sv-SE" sz="1200" i="0" smtClean="0"/>
              <a:pPr/>
              <a:t>34</a:t>
            </a:fld>
            <a:endParaRPr lang="sv-SE" altLang="sv-SE" sz="12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5F507-407F-4DBA-A997-88C88B475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049C64-84D8-4824-9677-F2CEF1879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22B71-08C6-46DA-BB69-0D93DD6EB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8AAB-7D2E-4D0B-AE41-588E5F5A2A1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4579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A334C-DB39-455B-B5BB-73C5105CD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27FE9E-8EFD-4397-82A0-E7B7C35DF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21E881-8DD8-47BD-8394-BC4D0A111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2698-5A0E-48C1-8192-DA312EDFE3A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2918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05000" cy="5334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62600" cy="53340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B57A6B-16EA-45D7-952C-6DC8BF0C0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6506B3-511B-487D-A006-2CBB2EE54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BD445-12B2-416E-AF6F-FD372C01B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FB0A3-E238-48CD-887B-280E700AFD3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86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CA340A-AB16-4CD0-9CFC-94AB2350C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787B2B-FA8B-4B18-8A6E-0804B0335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FD588B-B783-4CE8-97FE-86AB05CB8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3598-ACAB-4190-9C95-0B9BBC32F45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8178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911517-75F4-4FE5-B074-9104D0158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F5219-E6E0-4AAB-951D-26DD8AE83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FF2AC6-B828-4C81-97BA-65863D5E9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2A68-8F43-4D4B-8EA8-1B1AE1115BA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0988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B1108-34AE-414B-8C22-B4185E1AA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4854E-F827-4A09-BD42-D0486EF26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063B3-DD25-4578-8257-F6C29B71E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D29C-BBDE-44F1-BE08-3F799B28908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905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C23F61-DD0F-4F59-AB7C-C682BB52C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EE9C94-2093-4609-873C-4CAFE85B3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B494AD-FDB5-4E57-AAC8-221C074A1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4138-6200-4F83-9C47-128A0BE2225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035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1AA07E-FA3C-45CE-80F7-ED346FCEE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F2C502-A43D-48B9-BA60-44ACF673F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3A1D18-2265-4DA0-B563-5C94AE895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ABF1-947D-4588-8891-B3443DC2F5A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5961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27631F-A89E-4FCE-9212-F6130BDFF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8102AF-76A7-4E86-B211-F708DCF83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CBB238-6382-4E3A-B729-BD5E5B425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F9D1F-C2A0-4AED-98C6-61D07350C66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346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F5167-293C-488B-94E7-7E0EC023F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A05B4-BF96-42D3-AF29-099ED80DC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006BA-77F0-4023-A171-70BFB4122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CE2E-7B23-4425-B931-9F4EC3CD86A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914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19A24-EBD3-476D-872D-A051CB2F6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8377A-FA62-4D20-B957-7BA1D099A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D45C4-F941-43E6-89EE-B4B4C5550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6DAAE-D17C-4309-B8DE-98E2CAB9178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0564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_element_ton">
            <a:extLst>
              <a:ext uri="{FF2B5EF4-FFF2-40B4-BE49-F238E27FC236}">
                <a16:creationId xmlns:a16="http://schemas.microsoft.com/office/drawing/2014/main" id="{37418DF8-4408-4DC8-A41E-3ACCBCEE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4478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229C61F-95BD-4C2F-9A34-90769B85D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72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C1A7658-92C9-4541-A2C5-EBFF54542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4A4442-6D9C-41FF-B244-93F01401BD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C06DE0-5367-4E50-94CD-93ACE1BC19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B18D1E-2B71-4215-9746-D4FE14EA47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562822D4-E933-4182-B3E6-021A1AA9786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1032" name="Picture 7" descr="ratiologga_webb">
            <a:extLst>
              <a:ext uri="{FF2B5EF4-FFF2-40B4-BE49-F238E27FC236}">
                <a16:creationId xmlns:a16="http://schemas.microsoft.com/office/drawing/2014/main" id="{6309A84F-601E-42B5-959A-DF42A8E3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6151563"/>
            <a:ext cx="10937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mailto:nils.karlson@ratio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w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24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R_element_färg">
            <a:extLst>
              <a:ext uri="{FF2B5EF4-FFF2-40B4-BE49-F238E27FC236}">
                <a16:creationId xmlns:a16="http://schemas.microsoft.com/office/drawing/2014/main" id="{F9BE6719-4E35-4C48-A67F-92C565E0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788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62DA3F16-A3BB-4FD3-B439-30FE4BA143B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2944813"/>
            <a:ext cx="5329237" cy="698500"/>
          </a:xfrm>
        </p:spPr>
        <p:txBody>
          <a:bodyPr/>
          <a:lstStyle/>
          <a:p>
            <a:pPr eaLnBrk="1" hangingPunct="1"/>
            <a:r>
              <a:rPr lang="en-US" altLang="sv-SE" sz="4800" b="1"/>
              <a:t>Statecraft and Classical Liberal Reforms</a:t>
            </a:r>
            <a:br>
              <a:rPr lang="en-US" altLang="sv-SE" sz="4800" b="1"/>
            </a:br>
            <a:br>
              <a:rPr lang="sv-SE" altLang="sv-SE" sz="4400" b="1"/>
            </a:br>
            <a:endParaRPr lang="sv-SE" altLang="sv-SE" sz="2000" i="1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15B1305-1FA4-4E06-9143-90159DD05C1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763713" y="4572000"/>
            <a:ext cx="7129462" cy="1960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sv-SE" altLang="sv-SE" sz="2400" b="1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sv-SE" altLang="sv-SE" sz="2000"/>
              <a:t>Professor </a:t>
            </a:r>
            <a:r>
              <a:rPr lang="sv-SE" altLang="sv-SE" sz="2000" b="1"/>
              <a:t>Nils</a:t>
            </a:r>
            <a:r>
              <a:rPr lang="sv-SE" altLang="sv-SE" sz="2000"/>
              <a:t> </a:t>
            </a:r>
            <a:r>
              <a:rPr lang="sv-SE" altLang="sv-SE" sz="2000" b="1"/>
              <a:t>Karlson</a:t>
            </a:r>
            <a:r>
              <a:rPr lang="sv-SE" altLang="sv-SE" sz="2000"/>
              <a:t>, Founder Ratio Institute, Sweden, Visiting Fellow, Stanford University, Hoover Institution</a:t>
            </a:r>
            <a:endParaRPr lang="sv-SE" altLang="sv-SE" sz="240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sv-SE" altLang="sv-SE" sz="2000">
                <a:hlinkClick r:id="rId4"/>
              </a:rPr>
              <a:t>nils.karlson@ratio.se</a:t>
            </a:r>
            <a:r>
              <a:rPr lang="sv-SE" altLang="sv-SE" sz="2800"/>
              <a:t>	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endParaRPr lang="sv-SE" altLang="sv-SE" sz="2800" b="1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sv-SE"/>
          </a:p>
        </p:txBody>
      </p:sp>
      <p:pic>
        <p:nvPicPr>
          <p:cNvPr id="15364" name="Bildobjekt 2">
            <a:extLst>
              <a:ext uri="{FF2B5EF4-FFF2-40B4-BE49-F238E27FC236}">
                <a16:creationId xmlns:a16="http://schemas.microsoft.com/office/drawing/2014/main" id="{15D4D23D-6C02-4B9E-AAC4-E2E7CB756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6825"/>
            <a:ext cx="2209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ubrik 4">
            <a:extLst>
              <a:ext uri="{FF2B5EF4-FFF2-40B4-BE49-F238E27FC236}">
                <a16:creationId xmlns:a16="http://schemas.microsoft.com/office/drawing/2014/main" id="{FF2C82A0-02E7-4E90-B401-B3DBCE19A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dirty="0" err="1"/>
              <a:t>Taxes</a:t>
            </a:r>
            <a:r>
              <a:rPr lang="sv-SE" altLang="sv-SE" sz="3600" dirty="0"/>
              <a:t> as </a:t>
            </a:r>
            <a:r>
              <a:rPr lang="sv-SE" altLang="sv-SE" sz="3600" dirty="0" err="1"/>
              <a:t>share</a:t>
            </a:r>
            <a:r>
              <a:rPr lang="sv-SE" altLang="sv-SE" sz="3600" dirty="0"/>
              <a:t> </a:t>
            </a:r>
            <a:r>
              <a:rPr lang="sv-SE" altLang="sv-SE" sz="3600" dirty="0" err="1"/>
              <a:t>of</a:t>
            </a:r>
            <a:r>
              <a:rPr lang="sv-SE" altLang="sv-SE" sz="3600" dirty="0"/>
              <a:t> GDP in Sweden</a:t>
            </a:r>
          </a:p>
        </p:txBody>
      </p:sp>
      <p:pic>
        <p:nvPicPr>
          <p:cNvPr id="26626" name="Bildobjekt 6">
            <a:extLst>
              <a:ext uri="{FF2B5EF4-FFF2-40B4-BE49-F238E27FC236}">
                <a16:creationId xmlns:a16="http://schemas.microsoft.com/office/drawing/2014/main" id="{B3716C40-662E-4073-AA63-15A3A8CF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844675"/>
            <a:ext cx="55816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ruta 7">
            <a:extLst>
              <a:ext uri="{FF2B5EF4-FFF2-40B4-BE49-F238E27FC236}">
                <a16:creationId xmlns:a16="http://schemas.microsoft.com/office/drawing/2014/main" id="{9FFEA2A4-FC4F-439E-A492-8C033DC5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589588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000" b="1" i="0" dirty="0"/>
              <a:t>1990</a:t>
            </a:r>
          </a:p>
        </p:txBody>
      </p:sp>
      <p:sp>
        <p:nvSpPr>
          <p:cNvPr id="26628" name="textruta 9">
            <a:extLst>
              <a:ext uri="{FF2B5EF4-FFF2-40B4-BE49-F238E27FC236}">
                <a16:creationId xmlns:a16="http://schemas.microsoft.com/office/drawing/2014/main" id="{899CBD50-1E87-4F98-9738-94174622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55733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 b="1" i="0" dirty="0"/>
              <a:t>50,4 </a:t>
            </a:r>
            <a:r>
              <a:rPr lang="sv-SE" altLang="sv-SE" sz="1200" i="0" dirty="0"/>
              <a:t>%</a:t>
            </a:r>
          </a:p>
        </p:txBody>
      </p:sp>
      <p:cxnSp>
        <p:nvCxnSpPr>
          <p:cNvPr id="26629" name="Rak koppling 11">
            <a:extLst>
              <a:ext uri="{FF2B5EF4-FFF2-40B4-BE49-F238E27FC236}">
                <a16:creationId xmlns:a16="http://schemas.microsoft.com/office/drawing/2014/main" id="{021C1C83-D57B-4058-BEAF-142D32FC25B0}"/>
              </a:ext>
            </a:extLst>
          </p:cNvPr>
          <p:cNvCxnSpPr>
            <a:cxnSpLocks/>
          </p:cNvCxnSpPr>
          <p:nvPr/>
        </p:nvCxnSpPr>
        <p:spPr bwMode="auto">
          <a:xfrm>
            <a:off x="5867400" y="1925638"/>
            <a:ext cx="0" cy="366395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Rak koppling 13">
            <a:extLst>
              <a:ext uri="{FF2B5EF4-FFF2-40B4-BE49-F238E27FC236}">
                <a16:creationId xmlns:a16="http://schemas.microsoft.com/office/drawing/2014/main" id="{893F4D65-4D9E-45AC-92AA-C8C3EDC06CFE}"/>
              </a:ext>
            </a:extLst>
          </p:cNvPr>
          <p:cNvCxnSpPr>
            <a:cxnSpLocks/>
          </p:cNvCxnSpPr>
          <p:nvPr/>
        </p:nvCxnSpPr>
        <p:spPr bwMode="auto">
          <a:xfrm>
            <a:off x="7019925" y="2420938"/>
            <a:ext cx="0" cy="316865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2">
            <a:extLst>
              <a:ext uri="{FF2B5EF4-FFF2-40B4-BE49-F238E27FC236}">
                <a16:creationId xmlns:a16="http://schemas.microsoft.com/office/drawing/2014/main" id="{1E1AF7F3-D1F9-4119-9B8A-1018BBEB6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dirty="0"/>
              <a:t>Real </a:t>
            </a:r>
            <a:r>
              <a:rPr lang="sv-SE" altLang="sv-SE" sz="3600" dirty="0" err="1"/>
              <a:t>wages</a:t>
            </a:r>
            <a:r>
              <a:rPr lang="sv-SE" altLang="sv-SE" sz="3600" dirty="0"/>
              <a:t>, </a:t>
            </a:r>
            <a:r>
              <a:rPr lang="sv-SE" altLang="sv-SE" sz="3600" dirty="0" err="1"/>
              <a:t>white</a:t>
            </a:r>
            <a:r>
              <a:rPr lang="sv-SE" altLang="sv-SE" sz="3600" dirty="0"/>
              <a:t> </a:t>
            </a:r>
            <a:r>
              <a:rPr lang="sv-SE" altLang="sv-SE" sz="3600" dirty="0" err="1"/>
              <a:t>collar</a:t>
            </a:r>
            <a:r>
              <a:rPr lang="sv-SE" altLang="sv-SE" sz="3600" dirty="0"/>
              <a:t> </a:t>
            </a:r>
            <a:r>
              <a:rPr lang="sv-SE" altLang="sv-SE" sz="2800" dirty="0"/>
              <a:t>(2016 </a:t>
            </a:r>
            <a:r>
              <a:rPr lang="sv-SE" altLang="sv-SE" sz="2800" dirty="0" err="1"/>
              <a:t>prices</a:t>
            </a:r>
            <a:r>
              <a:rPr lang="sv-SE" altLang="sv-SE" sz="2800" dirty="0"/>
              <a:t>)</a:t>
            </a:r>
          </a:p>
        </p:txBody>
      </p:sp>
      <p:pic>
        <p:nvPicPr>
          <p:cNvPr id="27650" name="Bildobjekt 1">
            <a:extLst>
              <a:ext uri="{FF2B5EF4-FFF2-40B4-BE49-F238E27FC236}">
                <a16:creationId xmlns:a16="http://schemas.microsoft.com/office/drawing/2014/main" id="{71B4A308-3057-4692-BAC5-50AF6AE5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89138"/>
            <a:ext cx="8905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3">
            <a:extLst>
              <a:ext uri="{FF2B5EF4-FFF2-40B4-BE49-F238E27FC236}">
                <a16:creationId xmlns:a16="http://schemas.microsoft.com/office/drawing/2014/main" id="{D01B5AF9-4A2D-4FB9-8347-C3B6ECDDB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Australian Reforms 1983-2007</a:t>
            </a:r>
          </a:p>
        </p:txBody>
      </p:sp>
      <p:sp>
        <p:nvSpPr>
          <p:cNvPr id="28674" name="Platshållare för innehåll 4">
            <a:extLst>
              <a:ext uri="{FF2B5EF4-FFF2-40B4-BE49-F238E27FC236}">
                <a16:creationId xmlns:a16="http://schemas.microsoft.com/office/drawing/2014/main" id="{5AC881F5-8CE2-4BA6-800A-B0119A6664E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14400" y="1676400"/>
            <a:ext cx="3805238" cy="426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sv-SE" sz="1800"/>
              <a:t>1983 Floating of the Australian dollar, abolishing of capital controls</a:t>
            </a:r>
          </a:p>
          <a:p>
            <a:pPr marL="0" indent="0">
              <a:buFontTx/>
              <a:buNone/>
            </a:pPr>
            <a:r>
              <a:rPr lang="en-US" altLang="sv-SE" sz="1800"/>
              <a:t>1985 Deregulation financial markets</a:t>
            </a:r>
          </a:p>
          <a:p>
            <a:pPr marL="0" indent="0">
              <a:buFontTx/>
              <a:buNone/>
            </a:pPr>
            <a:r>
              <a:rPr lang="en-US" altLang="sv-SE" sz="1800"/>
              <a:t>1985 Tax reform, lowing marginal taxes, abolishing double taxation </a:t>
            </a:r>
          </a:p>
          <a:p>
            <a:pPr marL="0" indent="0">
              <a:buFontTx/>
              <a:buNone/>
            </a:pPr>
            <a:r>
              <a:rPr lang="en-US" altLang="sv-SE" sz="1800"/>
              <a:t>1988 Tariff reform starts</a:t>
            </a:r>
          </a:p>
          <a:p>
            <a:pPr marL="0" indent="0">
              <a:buFontTx/>
              <a:buNone/>
            </a:pPr>
            <a:r>
              <a:rPr lang="en-US" altLang="sv-SE" sz="1800"/>
              <a:t>1990 Competition, micro-economic reforms, privatizations, deregulation </a:t>
            </a:r>
          </a:p>
          <a:p>
            <a:pPr marL="0" indent="0">
              <a:buFontTx/>
              <a:buNone/>
            </a:pPr>
            <a:r>
              <a:rPr lang="en-US" altLang="sv-SE" sz="1800"/>
              <a:t>1990 Firm-level bargaining</a:t>
            </a:r>
          </a:p>
          <a:p>
            <a:pPr marL="0" indent="0">
              <a:buFontTx/>
              <a:buNone/>
            </a:pPr>
            <a:r>
              <a:rPr lang="en-US" altLang="sv-SE" sz="1800"/>
              <a:t>1990 Pension reform</a:t>
            </a:r>
          </a:p>
          <a:p>
            <a:pPr marL="0" indent="0">
              <a:buFontTx/>
              <a:buNone/>
            </a:pPr>
            <a:r>
              <a:rPr lang="en-US" altLang="sv-SE" sz="1800"/>
              <a:t>1992 Liberalized foreign bank entry, foreign investments eased</a:t>
            </a:r>
            <a:br>
              <a:rPr lang="en-US" altLang="sv-SE" sz="1800"/>
            </a:br>
            <a:r>
              <a:rPr lang="en-US" altLang="sv-SE" sz="1800"/>
              <a:t>1992 Pension reform, superannuation</a:t>
            </a:r>
          </a:p>
          <a:p>
            <a:pPr marL="0" indent="0">
              <a:buFontTx/>
              <a:buNone/>
            </a:pPr>
            <a:endParaRPr lang="en-US" altLang="sv-SE" sz="1800"/>
          </a:p>
          <a:p>
            <a:pPr marL="0" indent="0">
              <a:buFontTx/>
              <a:buNone/>
            </a:pPr>
            <a:endParaRPr lang="en-US" altLang="sv-SE" sz="1800"/>
          </a:p>
          <a:p>
            <a:pPr marL="0" indent="0">
              <a:buFontTx/>
              <a:buNone/>
            </a:pPr>
            <a:endParaRPr lang="sv-SE" altLang="sv-SE" sz="1800"/>
          </a:p>
        </p:txBody>
      </p:sp>
      <p:sp>
        <p:nvSpPr>
          <p:cNvPr id="28675" name="Platshållare för innehåll 5">
            <a:extLst>
              <a:ext uri="{FF2B5EF4-FFF2-40B4-BE49-F238E27FC236}">
                <a16:creationId xmlns:a16="http://schemas.microsoft.com/office/drawing/2014/main" id="{ECC60456-BE6F-45FF-9302-477049AB124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00600" y="1676400"/>
            <a:ext cx="4019550" cy="426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sv-SE" sz="1800"/>
              <a:t>1993 Industrial Relations Reform, enterprise bargaining </a:t>
            </a:r>
          </a:p>
          <a:p>
            <a:pPr marL="0" indent="0">
              <a:buFontTx/>
              <a:buNone/>
            </a:pPr>
            <a:r>
              <a:rPr lang="en-US" altLang="sv-SE" sz="1800"/>
              <a:t>1996 Central bank independence and inflation targeting formalized</a:t>
            </a:r>
          </a:p>
          <a:p>
            <a:pPr marL="0" indent="0">
              <a:buFontTx/>
              <a:buNone/>
            </a:pPr>
            <a:r>
              <a:rPr lang="en-US" altLang="sv-SE" sz="1800"/>
              <a:t>1996 Industrial relations reform, Workplace Relations Act</a:t>
            </a:r>
          </a:p>
          <a:p>
            <a:pPr marL="0" indent="0">
              <a:buFontTx/>
              <a:buNone/>
            </a:pPr>
            <a:r>
              <a:rPr lang="en-US" altLang="sv-SE" sz="1800"/>
              <a:t>1996 Public sector reforms, competitive tendering, contracting out</a:t>
            </a:r>
          </a:p>
          <a:p>
            <a:pPr marL="0" indent="0">
              <a:buFontTx/>
              <a:buNone/>
            </a:pPr>
            <a:r>
              <a:rPr lang="en-US" altLang="sv-SE" sz="1800"/>
              <a:t>1997 Welfare reform, work-for-the-dole scheme </a:t>
            </a:r>
          </a:p>
          <a:p>
            <a:pPr marL="0" indent="0">
              <a:buFontTx/>
              <a:buNone/>
            </a:pPr>
            <a:r>
              <a:rPr lang="en-US" altLang="sv-SE" sz="1800"/>
              <a:t>1998 Privatization of employment service</a:t>
            </a:r>
          </a:p>
          <a:p>
            <a:pPr marL="0" indent="0">
              <a:buFontTx/>
              <a:buNone/>
            </a:pPr>
            <a:r>
              <a:rPr lang="en-US" altLang="sv-SE" sz="1800"/>
              <a:t>1999 Tax reform, general sales tax </a:t>
            </a:r>
          </a:p>
          <a:p>
            <a:pPr marL="0" indent="0">
              <a:buFontTx/>
              <a:buNone/>
            </a:pPr>
            <a:r>
              <a:rPr lang="en-US" altLang="sv-SE" sz="1800"/>
              <a:t>2002 Fiscal consolidation completed</a:t>
            </a:r>
          </a:p>
          <a:p>
            <a:pPr marL="0" indent="0">
              <a:buFontTx/>
              <a:buNone/>
            </a:pPr>
            <a:r>
              <a:rPr lang="en-US" altLang="sv-SE" sz="1800"/>
              <a:t>2005-7 Industrial relations reform, WorkChoices</a:t>
            </a:r>
          </a:p>
          <a:p>
            <a:pPr marL="0" indent="0">
              <a:buFontTx/>
              <a:buNone/>
            </a:pPr>
            <a:endParaRPr lang="sv-SE" altLang="sv-SE" sz="1800"/>
          </a:p>
        </p:txBody>
      </p:sp>
      <p:sp>
        <p:nvSpPr>
          <p:cNvPr id="28676" name="AutoShape 5">
            <a:extLst>
              <a:ext uri="{FF2B5EF4-FFF2-40B4-BE49-F238E27FC236}">
                <a16:creationId xmlns:a16="http://schemas.microsoft.com/office/drawing/2014/main" id="{3103FB2D-EBC4-4171-8CDE-90BB9C58B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v-SE" sz="2400"/>
          </a:p>
        </p:txBody>
      </p:sp>
      <p:sp>
        <p:nvSpPr>
          <p:cNvPr id="28677" name="AutoShape 7">
            <a:extLst>
              <a:ext uri="{FF2B5EF4-FFF2-40B4-BE49-F238E27FC236}">
                <a16:creationId xmlns:a16="http://schemas.microsoft.com/office/drawing/2014/main" id="{80B3F408-598D-436B-ADC3-D70515BDA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v-SE" sz="2400"/>
          </a:p>
        </p:txBody>
      </p:sp>
      <p:pic>
        <p:nvPicPr>
          <p:cNvPr id="28678" name="Picture 9">
            <a:extLst>
              <a:ext uri="{FF2B5EF4-FFF2-40B4-BE49-F238E27FC236}">
                <a16:creationId xmlns:a16="http://schemas.microsoft.com/office/drawing/2014/main" id="{3295A3D2-62A3-4D3C-AD08-331DB94E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921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>
            <a:extLst>
              <a:ext uri="{FF2B5EF4-FFF2-40B4-BE49-F238E27FC236}">
                <a16:creationId xmlns:a16="http://schemas.microsoft.com/office/drawing/2014/main" id="{5A7D5BF8-6D52-44B6-8FC8-23FD33D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7313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>
            <a:extLst>
              <a:ext uri="{FF2B5EF4-FFF2-40B4-BE49-F238E27FC236}">
                <a16:creationId xmlns:a16="http://schemas.microsoft.com/office/drawing/2014/main" id="{473005F9-4791-4057-A884-94E37A00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565400"/>
            <a:ext cx="8905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ubrik 4">
            <a:extLst>
              <a:ext uri="{FF2B5EF4-FFF2-40B4-BE49-F238E27FC236}">
                <a16:creationId xmlns:a16="http://schemas.microsoft.com/office/drawing/2014/main" id="{F4F9B93F-5662-4697-BADA-C8FA1D0A4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575" y="476250"/>
            <a:ext cx="8640763" cy="838200"/>
          </a:xfrm>
        </p:spPr>
        <p:txBody>
          <a:bodyPr/>
          <a:lstStyle/>
          <a:p>
            <a:br>
              <a:rPr lang="sv-SE" altLang="sv-SE"/>
            </a:br>
            <a:r>
              <a:rPr lang="en-US" altLang="sv-SE" sz="3200"/>
              <a:t>Effective rate of “assistance” to manufacturing in Australia</a:t>
            </a:r>
          </a:p>
        </p:txBody>
      </p:sp>
      <p:pic>
        <p:nvPicPr>
          <p:cNvPr id="30722" name="Bildobjekt 5">
            <a:extLst>
              <a:ext uri="{FF2B5EF4-FFF2-40B4-BE49-F238E27FC236}">
                <a16:creationId xmlns:a16="http://schemas.microsoft.com/office/drawing/2014/main" id="{024BAB11-59BC-413F-8A9C-D2F987E6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4010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>
            <a:extLst>
              <a:ext uri="{FF2B5EF4-FFF2-40B4-BE49-F238E27FC236}">
                <a16:creationId xmlns:a16="http://schemas.microsoft.com/office/drawing/2014/main" id="{CF17B3A5-845D-417A-B3F5-7C1238599ED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31800"/>
            <a:ext cx="80772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ubrik 1">
            <a:extLst>
              <a:ext uri="{FF2B5EF4-FFF2-40B4-BE49-F238E27FC236}">
                <a16:creationId xmlns:a16="http://schemas.microsoft.com/office/drawing/2014/main" id="{3B9EDC19-5191-4483-AE5A-59BDADCA4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832725" cy="838200"/>
          </a:xfrm>
        </p:spPr>
        <p:txBody>
          <a:bodyPr/>
          <a:lstStyle/>
          <a:p>
            <a:r>
              <a:rPr lang="en-US" altLang="sv-SE"/>
              <a:t>   </a:t>
            </a:r>
            <a:r>
              <a:rPr lang="en-US" altLang="sv-SE" i="1"/>
              <a:t>Modern 			Statecraft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69" name="Rak pil 14">
            <a:extLst>
              <a:ext uri="{FF2B5EF4-FFF2-40B4-BE49-F238E27FC236}">
                <a16:creationId xmlns:a16="http://schemas.microsoft.com/office/drawing/2014/main" id="{77D254B8-B248-42F9-B5CA-F053D269A0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038" y="3357563"/>
            <a:ext cx="431800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0" name="Rubrik 1">
            <a:extLst>
              <a:ext uri="{FF2B5EF4-FFF2-40B4-BE49-F238E27FC236}">
                <a16:creationId xmlns:a16="http://schemas.microsoft.com/office/drawing/2014/main" id="{3BE830BB-46A8-44C3-A289-5DD4261ED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620000" cy="838200"/>
          </a:xfrm>
        </p:spPr>
        <p:txBody>
          <a:bodyPr/>
          <a:lstStyle/>
          <a:p>
            <a:pPr algn="ctr"/>
            <a:r>
              <a:rPr lang="en-US" altLang="sv-SE"/>
              <a:t>Explaining institutional change</a:t>
            </a:r>
          </a:p>
        </p:txBody>
      </p:sp>
      <p:cxnSp>
        <p:nvCxnSpPr>
          <p:cNvPr id="32771" name="Rak pil 22">
            <a:extLst>
              <a:ext uri="{FF2B5EF4-FFF2-40B4-BE49-F238E27FC236}">
                <a16:creationId xmlns:a16="http://schemas.microsoft.com/office/drawing/2014/main" id="{3F05BDA5-7098-4F22-8E50-09A3D2BD3BE9}"/>
              </a:ext>
            </a:extLst>
          </p:cNvPr>
          <p:cNvCxnSpPr>
            <a:cxnSpLocks noChangeShapeType="1"/>
            <a:endCxn id="32774" idx="1"/>
          </p:cNvCxnSpPr>
          <p:nvPr/>
        </p:nvCxnSpPr>
        <p:spPr bwMode="auto">
          <a:xfrm>
            <a:off x="5868988" y="3357563"/>
            <a:ext cx="503237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2" name="Rektangel med rundade hörn 32">
            <a:extLst>
              <a:ext uri="{FF2B5EF4-FFF2-40B4-BE49-F238E27FC236}">
                <a16:creationId xmlns:a16="http://schemas.microsoft.com/office/drawing/2014/main" id="{600CF81A-BD09-4BC0-8BB7-192C8805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997200"/>
            <a:ext cx="2160588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Economic &amp; Social Conditions</a:t>
            </a:r>
          </a:p>
        </p:txBody>
      </p:sp>
      <p:sp>
        <p:nvSpPr>
          <p:cNvPr id="32773" name="Rektangel med rundade hörn 33">
            <a:extLst>
              <a:ext uri="{FF2B5EF4-FFF2-40B4-BE49-F238E27FC236}">
                <a16:creationId xmlns:a16="http://schemas.microsoft.com/office/drawing/2014/main" id="{7FB8FE62-4F7C-4396-8F92-20D75434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997200"/>
            <a:ext cx="20891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Power resources &amp; interests</a:t>
            </a:r>
          </a:p>
        </p:txBody>
      </p:sp>
      <p:sp>
        <p:nvSpPr>
          <p:cNvPr id="32774" name="Rektangel med rundade hörn 34">
            <a:extLst>
              <a:ext uri="{FF2B5EF4-FFF2-40B4-BE49-F238E27FC236}">
                <a16:creationId xmlns:a16="http://schemas.microsoft.com/office/drawing/2014/main" id="{EEE8EE4F-F892-4A58-B9A7-6B20B2648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997200"/>
            <a:ext cx="1728788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Institutions &amp; Policies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3" name="Rak pil 14">
            <a:extLst>
              <a:ext uri="{FF2B5EF4-FFF2-40B4-BE49-F238E27FC236}">
                <a16:creationId xmlns:a16="http://schemas.microsoft.com/office/drawing/2014/main" id="{0EB6DE75-0AB0-4692-B7A2-B6538701E6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4149725"/>
            <a:ext cx="431800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4" name="Rubrik 1">
            <a:extLst>
              <a:ext uri="{FF2B5EF4-FFF2-40B4-BE49-F238E27FC236}">
                <a16:creationId xmlns:a16="http://schemas.microsoft.com/office/drawing/2014/main" id="{AA2AFBB5-316C-486E-8CDF-06F8FF551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620000" cy="838200"/>
          </a:xfrm>
        </p:spPr>
        <p:txBody>
          <a:bodyPr/>
          <a:lstStyle/>
          <a:p>
            <a:pPr algn="ctr"/>
            <a:r>
              <a:rPr lang="en-US" altLang="sv-SE"/>
              <a:t>Explaining institutional change</a:t>
            </a:r>
          </a:p>
        </p:txBody>
      </p:sp>
      <p:cxnSp>
        <p:nvCxnSpPr>
          <p:cNvPr id="33795" name="Rak pil 18">
            <a:extLst>
              <a:ext uri="{FF2B5EF4-FFF2-40B4-BE49-F238E27FC236}">
                <a16:creationId xmlns:a16="http://schemas.microsoft.com/office/drawing/2014/main" id="{A6AED2BA-A5D2-4AFD-882C-19431F0936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35150" y="4149725"/>
            <a:ext cx="431800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6" name="Rak pil 22">
            <a:extLst>
              <a:ext uri="{FF2B5EF4-FFF2-40B4-BE49-F238E27FC236}">
                <a16:creationId xmlns:a16="http://schemas.microsoft.com/office/drawing/2014/main" id="{2C8C41BB-8AB8-4F7A-B340-2621941C7FE0}"/>
              </a:ext>
            </a:extLst>
          </p:cNvPr>
          <p:cNvCxnSpPr>
            <a:cxnSpLocks noChangeShapeType="1"/>
            <a:endCxn id="33802" idx="1"/>
          </p:cNvCxnSpPr>
          <p:nvPr/>
        </p:nvCxnSpPr>
        <p:spPr bwMode="auto">
          <a:xfrm>
            <a:off x="6804025" y="4149725"/>
            <a:ext cx="50482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Rektangel med rundade hörn 27">
            <a:extLst>
              <a:ext uri="{FF2B5EF4-FFF2-40B4-BE49-F238E27FC236}">
                <a16:creationId xmlns:a16="http://schemas.microsoft.com/office/drawing/2014/main" id="{A066338E-2D36-4DBA-8DBA-C75323C57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557338"/>
            <a:ext cx="1871663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Ideas, Beliefs &amp;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31" name="Rektangel med rundade hörn 30">
            <a:extLst>
              <a:ext uri="{FF2B5EF4-FFF2-40B4-BE49-F238E27FC236}">
                <a16:creationId xmlns:a16="http://schemas.microsoft.com/office/drawing/2014/main" id="{D66434AB-9C37-4860-85A1-14D0BBAFB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65400"/>
            <a:ext cx="1727200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Policy entrepreneurs</a:t>
            </a:r>
          </a:p>
        </p:txBody>
      </p:sp>
      <p:sp>
        <p:nvSpPr>
          <p:cNvPr id="33799" name="Rektangel med rundade hörn 31">
            <a:extLst>
              <a:ext uri="{FF2B5EF4-FFF2-40B4-BE49-F238E27FC236}">
                <a16:creationId xmlns:a16="http://schemas.microsoft.com/office/drawing/2014/main" id="{8390BB28-4BF2-46C6-9E22-46EBF3C77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16338"/>
            <a:ext cx="1800225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Institutions &amp; Policies (t</a:t>
            </a:r>
            <a:r>
              <a:rPr lang="sv-SE" altLang="sv-SE" sz="1800" i="0" baseline="-25000">
                <a:solidFill>
                  <a:schemeClr val="bg1"/>
                </a:solidFill>
              </a:rPr>
              <a:t>1</a:t>
            </a:r>
            <a:r>
              <a:rPr lang="sv-SE" altLang="sv-SE" sz="1800" i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800" name="Rektangel med rundade hörn 32">
            <a:extLst>
              <a:ext uri="{FF2B5EF4-FFF2-40B4-BE49-F238E27FC236}">
                <a16:creationId xmlns:a16="http://schemas.microsoft.com/office/drawing/2014/main" id="{1B7CCEC0-1F10-4717-9ACE-BDE4D4CA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789363"/>
            <a:ext cx="215900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Economic &amp; Social Conditions</a:t>
            </a:r>
          </a:p>
        </p:txBody>
      </p:sp>
      <p:sp>
        <p:nvSpPr>
          <p:cNvPr id="33801" name="Rektangel med rundade hörn 33">
            <a:extLst>
              <a:ext uri="{FF2B5EF4-FFF2-40B4-BE49-F238E27FC236}">
                <a16:creationId xmlns:a16="http://schemas.microsoft.com/office/drawing/2014/main" id="{471AEB0E-5A25-4136-91E9-24D218D7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789363"/>
            <a:ext cx="20891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Power resources &amp; interests</a:t>
            </a:r>
          </a:p>
        </p:txBody>
      </p:sp>
      <p:sp>
        <p:nvSpPr>
          <p:cNvPr id="33802" name="Rektangel med rundade hörn 34">
            <a:extLst>
              <a:ext uri="{FF2B5EF4-FFF2-40B4-BE49-F238E27FC236}">
                <a16:creationId xmlns:a16="http://schemas.microsoft.com/office/drawing/2014/main" id="{4A851A5E-F488-4A4C-868B-F01A5838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789363"/>
            <a:ext cx="172720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800" i="0">
                <a:solidFill>
                  <a:schemeClr val="bg1"/>
                </a:solidFill>
              </a:rPr>
              <a:t>Institutions &amp; Policies (t</a:t>
            </a:r>
            <a:r>
              <a:rPr lang="sv-SE" altLang="sv-SE" sz="1800" i="0" baseline="-25000">
                <a:solidFill>
                  <a:schemeClr val="bg1"/>
                </a:solidFill>
              </a:rPr>
              <a:t>2</a:t>
            </a:r>
            <a:r>
              <a:rPr lang="sv-SE" altLang="sv-SE" sz="1800" i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33803" name="Rak pil 2">
            <a:extLst>
              <a:ext uri="{FF2B5EF4-FFF2-40B4-BE49-F238E27FC236}">
                <a16:creationId xmlns:a16="http://schemas.microsoft.com/office/drawing/2014/main" id="{D5FCDB97-FAD4-4558-BA74-D68AB6BF65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3438" y="2420938"/>
            <a:ext cx="0" cy="12954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Rak pil 4">
            <a:extLst>
              <a:ext uri="{FF2B5EF4-FFF2-40B4-BE49-F238E27FC236}">
                <a16:creationId xmlns:a16="http://schemas.microsoft.com/office/drawing/2014/main" id="{EB39B18C-6490-4778-BC6E-EF55F44EF0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2997200"/>
            <a:ext cx="576262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Rak pil 6">
            <a:extLst>
              <a:ext uri="{FF2B5EF4-FFF2-40B4-BE49-F238E27FC236}">
                <a16:creationId xmlns:a16="http://schemas.microsoft.com/office/drawing/2014/main" id="{6EDE8C30-A473-4595-9E04-14D6BC7508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4888" y="3357563"/>
            <a:ext cx="0" cy="4318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ubrik 3">
            <a:extLst>
              <a:ext uri="{FF2B5EF4-FFF2-40B4-BE49-F238E27FC236}">
                <a16:creationId xmlns:a16="http://schemas.microsoft.com/office/drawing/2014/main" id="{910CA1EE-10CB-4B5C-BE8A-38A62C9B5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7620000" cy="838200"/>
          </a:xfrm>
        </p:spPr>
        <p:txBody>
          <a:bodyPr/>
          <a:lstStyle/>
          <a:p>
            <a:pPr algn="ctr"/>
            <a:r>
              <a:rPr lang="en-US" altLang="sv-SE"/>
              <a:t>A Synthesis: </a:t>
            </a:r>
            <a:r>
              <a:rPr lang="en-US" altLang="sv-SE" i="1"/>
              <a:t>The Reform Cycle</a:t>
            </a:r>
          </a:p>
        </p:txBody>
      </p:sp>
      <p:pic>
        <p:nvPicPr>
          <p:cNvPr id="2" name="Diagram 1">
            <a:extLst>
              <a:ext uri="{FF2B5EF4-FFF2-40B4-BE49-F238E27FC236}">
                <a16:creationId xmlns:a16="http://schemas.microsoft.com/office/drawing/2014/main" id="{C02A3E1F-1396-43A5-8E4B-2C64448AB51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828800"/>
            <a:ext cx="55245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ubrik 1">
            <a:extLst>
              <a:ext uri="{FF2B5EF4-FFF2-40B4-BE49-F238E27FC236}">
                <a16:creationId xmlns:a16="http://schemas.microsoft.com/office/drawing/2014/main" id="{1566B13D-1D0C-4836-926D-F82781AF5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048625" cy="838200"/>
          </a:xfrm>
        </p:spPr>
        <p:txBody>
          <a:bodyPr/>
          <a:lstStyle/>
          <a:p>
            <a:r>
              <a:rPr lang="en-US" altLang="sv-SE" i="1"/>
              <a:t>Policy entrepreneurs</a:t>
            </a:r>
            <a:endParaRPr lang="en-US" altLang="sv-SE"/>
          </a:p>
        </p:txBody>
      </p:sp>
      <p:sp>
        <p:nvSpPr>
          <p:cNvPr id="35842" name="Platshållare för innehåll 2">
            <a:extLst>
              <a:ext uri="{FF2B5EF4-FFF2-40B4-BE49-F238E27FC236}">
                <a16:creationId xmlns:a16="http://schemas.microsoft.com/office/drawing/2014/main" id="{14640EED-BB66-42B3-B8F2-5D87FE953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557338"/>
            <a:ext cx="6429375" cy="4267200"/>
          </a:xfrm>
        </p:spPr>
        <p:txBody>
          <a:bodyPr/>
          <a:lstStyle/>
          <a:p>
            <a:r>
              <a:rPr lang="en-US" altLang="sv-SE" sz="2800" b="1" i="1"/>
              <a:t>Develop and articulate ideas</a:t>
            </a:r>
            <a:r>
              <a:rPr lang="en-US" altLang="sv-SE" sz="2800"/>
              <a:t>, new facts, new perspectives, values, worldviews to analyze chancing economic and social conditions</a:t>
            </a:r>
          </a:p>
          <a:p>
            <a:r>
              <a:rPr lang="en-US" altLang="sv-SE" sz="2800"/>
              <a:t>Form </a:t>
            </a:r>
            <a:r>
              <a:rPr lang="en-US" altLang="ja-JP" sz="2800" b="1" i="1"/>
              <a:t>advocacy policy coalitions </a:t>
            </a:r>
          </a:p>
          <a:p>
            <a:r>
              <a:rPr lang="en-US" altLang="ja-JP" sz="2800" b="1" i="1"/>
              <a:t>Activate power resources </a:t>
            </a:r>
            <a:r>
              <a:rPr lang="en-US" altLang="ja-JP" sz="2800"/>
              <a:t>and interests</a:t>
            </a:r>
          </a:p>
          <a:p>
            <a:r>
              <a:rPr lang="en-US" altLang="sv-SE" sz="2800"/>
              <a:t>Influence public opinion, decision makers, bureaucrats etc.</a:t>
            </a:r>
          </a:p>
          <a:p>
            <a:r>
              <a:rPr lang="en-US" altLang="sv-SE" sz="2800"/>
              <a:t>Use different </a:t>
            </a:r>
            <a:r>
              <a:rPr lang="en-US" altLang="sv-SE" sz="2800" b="1" i="1"/>
              <a:t>reform strategies</a:t>
            </a:r>
          </a:p>
          <a:p>
            <a:pPr>
              <a:buFontTx/>
              <a:buNone/>
            </a:pPr>
            <a:endParaRPr lang="sv-SE" altLang="sv-SE"/>
          </a:p>
        </p:txBody>
      </p:sp>
      <p:pic>
        <p:nvPicPr>
          <p:cNvPr id="35843" name="Picture 11" descr="Relaterad bild">
            <a:extLst>
              <a:ext uri="{FF2B5EF4-FFF2-40B4-BE49-F238E27FC236}">
                <a16:creationId xmlns:a16="http://schemas.microsoft.com/office/drawing/2014/main" id="{DBCCD72F-F2D8-4679-A1E8-CA3194B6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447800"/>
            <a:ext cx="13573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Bildresultat för assar lindbeck">
            <a:extLst>
              <a:ext uri="{FF2B5EF4-FFF2-40B4-BE49-F238E27FC236}">
                <a16:creationId xmlns:a16="http://schemas.microsoft.com/office/drawing/2014/main" id="{165B720D-5473-46F9-9EF3-01AE0098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3663950"/>
            <a:ext cx="835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Bildresultat för ross garnaut">
            <a:extLst>
              <a:ext uri="{FF2B5EF4-FFF2-40B4-BE49-F238E27FC236}">
                <a16:creationId xmlns:a16="http://schemas.microsoft.com/office/drawing/2014/main" id="{21E9C36A-C559-4C38-BAF7-83333BD3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184525"/>
            <a:ext cx="1227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8" descr="Relaterad bild">
            <a:extLst>
              <a:ext uri="{FF2B5EF4-FFF2-40B4-BE49-F238E27FC236}">
                <a16:creationId xmlns:a16="http://schemas.microsoft.com/office/drawing/2014/main" id="{C169B2E8-C5B5-43FB-9969-A43C98085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2400"/>
          </a:p>
        </p:txBody>
      </p:sp>
      <p:pic>
        <p:nvPicPr>
          <p:cNvPr id="35847" name="Bildobjekt 2">
            <a:extLst>
              <a:ext uri="{FF2B5EF4-FFF2-40B4-BE49-F238E27FC236}">
                <a16:creationId xmlns:a16="http://schemas.microsoft.com/office/drawing/2014/main" id="{10D4CF56-2628-4C6E-ADAB-BFA2FE24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300288"/>
            <a:ext cx="12604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Bildobjekt 1">
            <a:extLst>
              <a:ext uri="{FF2B5EF4-FFF2-40B4-BE49-F238E27FC236}">
                <a16:creationId xmlns:a16="http://schemas.microsoft.com/office/drawing/2014/main" id="{BEF8043F-1EBF-4AC4-B9EF-942ED02B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797425"/>
            <a:ext cx="10731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>
            <a:extLst>
              <a:ext uri="{FF2B5EF4-FFF2-40B4-BE49-F238E27FC236}">
                <a16:creationId xmlns:a16="http://schemas.microsoft.com/office/drawing/2014/main" id="{5CE91882-673B-452D-A033-8BC4D674E6B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159000"/>
            <a:ext cx="41656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Höger klammerparentes 3">
            <a:extLst>
              <a:ext uri="{FF2B5EF4-FFF2-40B4-BE49-F238E27FC236}">
                <a16:creationId xmlns:a16="http://schemas.microsoft.com/office/drawing/2014/main" id="{0E015080-5209-4F6F-8159-A2680CC7774E}"/>
              </a:ext>
            </a:extLst>
          </p:cNvPr>
          <p:cNvSpPr>
            <a:spLocks/>
          </p:cNvSpPr>
          <p:nvPr/>
        </p:nvSpPr>
        <p:spPr bwMode="auto">
          <a:xfrm>
            <a:off x="6561138" y="2133600"/>
            <a:ext cx="503237" cy="2463800"/>
          </a:xfrm>
          <a:prstGeom prst="rightBrace">
            <a:avLst>
              <a:gd name="adj1" fmla="val 8341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2400"/>
          </a:p>
        </p:txBody>
      </p:sp>
      <p:grpSp>
        <p:nvGrpSpPr>
          <p:cNvPr id="36867" name="Grupp 4">
            <a:extLst>
              <a:ext uri="{FF2B5EF4-FFF2-40B4-BE49-F238E27FC236}">
                <a16:creationId xmlns:a16="http://schemas.microsoft.com/office/drawing/2014/main" id="{567C77CB-52F9-4263-A8C3-18DFA742894E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2716213"/>
            <a:ext cx="1763712" cy="1304925"/>
            <a:chOff x="1837691" y="1672"/>
            <a:chExt cx="1839039" cy="919519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7FC40B60-3E45-46FD-BD79-9920B45379CC}"/>
                </a:ext>
              </a:extLst>
            </p:cNvPr>
            <p:cNvSpPr/>
            <p:nvPr/>
          </p:nvSpPr>
          <p:spPr>
            <a:xfrm>
              <a:off x="1837691" y="1672"/>
              <a:ext cx="1839039" cy="9195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: rundade hörn 4">
              <a:extLst>
                <a:ext uri="{FF2B5EF4-FFF2-40B4-BE49-F238E27FC236}">
                  <a16:creationId xmlns:a16="http://schemas.microsoft.com/office/drawing/2014/main" id="{70EA0DFB-47CC-4863-93CD-178880299420}"/>
                </a:ext>
              </a:extLst>
            </p:cNvPr>
            <p:cNvSpPr txBox="1"/>
            <p:nvPr/>
          </p:nvSpPr>
          <p:spPr>
            <a:xfrm>
              <a:off x="1882384" y="46417"/>
              <a:ext cx="1794346" cy="83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i="0" dirty="0"/>
                <a:t>World views/ Policy paradigms</a:t>
              </a:r>
            </a:p>
          </p:txBody>
        </p:sp>
      </p:grpSp>
      <p:sp>
        <p:nvSpPr>
          <p:cNvPr id="36868" name="Rubrik 3">
            <a:extLst>
              <a:ext uri="{FF2B5EF4-FFF2-40B4-BE49-F238E27FC236}">
                <a16:creationId xmlns:a16="http://schemas.microsoft.com/office/drawing/2014/main" id="{AA340804-A9FA-48B3-A825-1A6E2A45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77875"/>
            <a:ext cx="7620000" cy="838200"/>
          </a:xfrm>
        </p:spPr>
        <p:txBody>
          <a:bodyPr/>
          <a:lstStyle/>
          <a:p>
            <a:r>
              <a:rPr lang="en-US" altLang="sv-SE" dirty="0"/>
              <a:t>Most important were </a:t>
            </a:r>
            <a:r>
              <a:rPr lang="en-US" altLang="sv-SE" i="1" dirty="0"/>
              <a:t>ideas</a:t>
            </a:r>
          </a:p>
        </p:txBody>
      </p:sp>
      <p:grpSp>
        <p:nvGrpSpPr>
          <p:cNvPr id="36869" name="Grupp 4">
            <a:extLst>
              <a:ext uri="{FF2B5EF4-FFF2-40B4-BE49-F238E27FC236}">
                <a16:creationId xmlns:a16="http://schemas.microsoft.com/office/drawing/2014/main" id="{06D8E8E3-96DF-4B90-890A-0B7733E36D2C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2216150"/>
            <a:ext cx="1454150" cy="614363"/>
            <a:chOff x="1837691" y="1672"/>
            <a:chExt cx="1839038" cy="919519"/>
          </a:xfrm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362811CA-0E8E-4F68-A97E-AFC024597304}"/>
                </a:ext>
              </a:extLst>
            </p:cNvPr>
            <p:cNvSpPr/>
            <p:nvPr/>
          </p:nvSpPr>
          <p:spPr>
            <a:xfrm>
              <a:off x="1837691" y="1672"/>
              <a:ext cx="1839038" cy="9195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ktangel: rundade hörn 4">
              <a:extLst>
                <a:ext uri="{FF2B5EF4-FFF2-40B4-BE49-F238E27FC236}">
                  <a16:creationId xmlns:a16="http://schemas.microsoft.com/office/drawing/2014/main" id="{1A3E3E79-3FD2-4368-9258-C247A789A5CE}"/>
                </a:ext>
              </a:extLst>
            </p:cNvPr>
            <p:cNvSpPr txBox="1"/>
            <p:nvPr/>
          </p:nvSpPr>
          <p:spPr>
            <a:xfrm>
              <a:off x="1883868" y="46817"/>
              <a:ext cx="1746685" cy="829229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sv-SE" sz="1800" dirty="0"/>
                <a:t>Instrument settings</a:t>
              </a:r>
            </a:p>
          </p:txBody>
        </p:sp>
      </p:grpSp>
      <p:grpSp>
        <p:nvGrpSpPr>
          <p:cNvPr id="36870" name="Grupp 4">
            <a:extLst>
              <a:ext uri="{FF2B5EF4-FFF2-40B4-BE49-F238E27FC236}">
                <a16:creationId xmlns:a16="http://schemas.microsoft.com/office/drawing/2014/main" id="{6D03AEA8-EE0D-45CD-B752-2333431A2EBC}"/>
              </a:ext>
            </a:extLst>
          </p:cNvPr>
          <p:cNvGrpSpPr>
            <a:grpSpLocks/>
          </p:cNvGrpSpPr>
          <p:nvPr/>
        </p:nvGrpSpPr>
        <p:grpSpPr bwMode="auto">
          <a:xfrm>
            <a:off x="5008563" y="3889375"/>
            <a:ext cx="1509712" cy="596900"/>
            <a:chOff x="1837691" y="1672"/>
            <a:chExt cx="1839038" cy="919519"/>
          </a:xfrm>
        </p:grpSpPr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EBE705A9-8F8C-4FA1-A920-1F195FB77806}"/>
                </a:ext>
              </a:extLst>
            </p:cNvPr>
            <p:cNvSpPr/>
            <p:nvPr/>
          </p:nvSpPr>
          <p:spPr>
            <a:xfrm>
              <a:off x="1837691" y="1672"/>
              <a:ext cx="1839038" cy="9195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ktangel: rundade hörn 4">
              <a:extLst>
                <a:ext uri="{FF2B5EF4-FFF2-40B4-BE49-F238E27FC236}">
                  <a16:creationId xmlns:a16="http://schemas.microsoft.com/office/drawing/2014/main" id="{ADA3CA6A-C654-49F1-A76B-5C4B1C86BD2C}"/>
                </a:ext>
              </a:extLst>
            </p:cNvPr>
            <p:cNvSpPr txBox="1"/>
            <p:nvPr/>
          </p:nvSpPr>
          <p:spPr>
            <a:xfrm>
              <a:off x="1882168" y="45692"/>
              <a:ext cx="1750085" cy="83148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sv-SE" sz="1800" err="1"/>
                <a:t>Overarchinggoals</a:t>
              </a:r>
              <a:endParaRPr lang="en-US" altLang="sv-SE" sz="1800"/>
            </a:p>
          </p:txBody>
        </p:sp>
      </p:grpSp>
      <p:cxnSp>
        <p:nvCxnSpPr>
          <p:cNvPr id="36871" name="Rak koppling 7">
            <a:extLst>
              <a:ext uri="{FF2B5EF4-FFF2-40B4-BE49-F238E27FC236}">
                <a16:creationId xmlns:a16="http://schemas.microsoft.com/office/drawing/2014/main" id="{88184CF4-F508-4594-8F88-A21E84A78354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4592638" y="2522538"/>
            <a:ext cx="427037" cy="417512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Rak koppling 25">
            <a:extLst>
              <a:ext uri="{FF2B5EF4-FFF2-40B4-BE49-F238E27FC236}">
                <a16:creationId xmlns:a16="http://schemas.microsoft.com/office/drawing/2014/main" id="{1D7FC0E7-11C9-4148-B056-55DAC6CDDAAE}"/>
              </a:ext>
            </a:extLst>
          </p:cNvPr>
          <p:cNvCxnSpPr>
            <a:cxnSpLocks/>
            <a:endCxn id="30" idx="1"/>
          </p:cNvCxnSpPr>
          <p:nvPr/>
        </p:nvCxnSpPr>
        <p:spPr bwMode="auto">
          <a:xfrm>
            <a:off x="4587875" y="2946400"/>
            <a:ext cx="427038" cy="419100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Rak koppling 27">
            <a:extLst>
              <a:ext uri="{FF2B5EF4-FFF2-40B4-BE49-F238E27FC236}">
                <a16:creationId xmlns:a16="http://schemas.microsoft.com/office/drawing/2014/main" id="{00A747A6-32A9-4549-87F8-AC4999C61143}"/>
              </a:ext>
            </a:extLst>
          </p:cNvPr>
          <p:cNvCxnSpPr>
            <a:cxnSpLocks/>
            <a:endCxn id="20" idx="1"/>
          </p:cNvCxnSpPr>
          <p:nvPr/>
        </p:nvCxnSpPr>
        <p:spPr bwMode="auto">
          <a:xfrm>
            <a:off x="4595813" y="3759200"/>
            <a:ext cx="412750" cy="428625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4" name="Grupp 4">
            <a:extLst>
              <a:ext uri="{FF2B5EF4-FFF2-40B4-BE49-F238E27FC236}">
                <a16:creationId xmlns:a16="http://schemas.microsoft.com/office/drawing/2014/main" id="{AE19931E-AA69-4390-B76D-DBEAB4D21E1F}"/>
              </a:ext>
            </a:extLst>
          </p:cNvPr>
          <p:cNvGrpSpPr>
            <a:grpSpLocks/>
          </p:cNvGrpSpPr>
          <p:nvPr/>
        </p:nvGrpSpPr>
        <p:grpSpPr bwMode="auto">
          <a:xfrm>
            <a:off x="5014913" y="3057525"/>
            <a:ext cx="1454150" cy="614363"/>
            <a:chOff x="1837691" y="1672"/>
            <a:chExt cx="1839038" cy="919519"/>
          </a:xfrm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5B7B5AA9-B4AF-4FCA-9301-20A41ED44124}"/>
                </a:ext>
              </a:extLst>
            </p:cNvPr>
            <p:cNvSpPr/>
            <p:nvPr/>
          </p:nvSpPr>
          <p:spPr>
            <a:xfrm>
              <a:off x="1837691" y="1672"/>
              <a:ext cx="1839038" cy="9195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ktangel: rundade hörn 4">
              <a:extLst>
                <a:ext uri="{FF2B5EF4-FFF2-40B4-BE49-F238E27FC236}">
                  <a16:creationId xmlns:a16="http://schemas.microsoft.com/office/drawing/2014/main" id="{0FFD456C-FA9C-4BF7-B9E2-D2D73DB8E01F}"/>
                </a:ext>
              </a:extLst>
            </p:cNvPr>
            <p:cNvSpPr txBox="1"/>
            <p:nvPr/>
          </p:nvSpPr>
          <p:spPr>
            <a:xfrm>
              <a:off x="1883867" y="46817"/>
              <a:ext cx="1746685" cy="829229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sv-SE" sz="1800" dirty="0"/>
                <a:t>Policy instrument </a:t>
              </a:r>
            </a:p>
          </p:txBody>
        </p:sp>
      </p:grpSp>
      <p:pic>
        <p:nvPicPr>
          <p:cNvPr id="36875" name="Picture 9" descr="hayek">
            <a:extLst>
              <a:ext uri="{FF2B5EF4-FFF2-40B4-BE49-F238E27FC236}">
                <a16:creationId xmlns:a16="http://schemas.microsoft.com/office/drawing/2014/main" id="{58356C2A-C502-4B1D-96B8-A6EB6275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97400"/>
            <a:ext cx="9588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0" descr="friedman">
            <a:extLst>
              <a:ext uri="{FF2B5EF4-FFF2-40B4-BE49-F238E27FC236}">
                <a16:creationId xmlns:a16="http://schemas.microsoft.com/office/drawing/2014/main" id="{336C448F-6B03-43C3-B828-AA18F4B9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5219700"/>
            <a:ext cx="8540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Bildobjekt 2">
            <a:extLst>
              <a:ext uri="{FF2B5EF4-FFF2-40B4-BE49-F238E27FC236}">
                <a16:creationId xmlns:a16="http://schemas.microsoft.com/office/drawing/2014/main" id="{40AF7CEE-D853-42C0-A24D-EDFC96E1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4843463"/>
            <a:ext cx="18303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Bildobjekt 3">
            <a:extLst>
              <a:ext uri="{FF2B5EF4-FFF2-40B4-BE49-F238E27FC236}">
                <a16:creationId xmlns:a16="http://schemas.microsoft.com/office/drawing/2014/main" id="{288257A7-3E3E-40DF-9C1A-959382C3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5300663"/>
            <a:ext cx="1601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ubrik 1">
            <a:extLst>
              <a:ext uri="{FF2B5EF4-FFF2-40B4-BE49-F238E27FC236}">
                <a16:creationId xmlns:a16="http://schemas.microsoft.com/office/drawing/2014/main" id="{426F785A-0166-431C-BA71-DBA5AAEEA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The Puzzle …</a:t>
            </a:r>
          </a:p>
        </p:txBody>
      </p:sp>
      <p:sp>
        <p:nvSpPr>
          <p:cNvPr id="7171" name="Platshållare för innehåll 2">
            <a:extLst>
              <a:ext uri="{FF2B5EF4-FFF2-40B4-BE49-F238E27FC236}">
                <a16:creationId xmlns:a16="http://schemas.microsoft.com/office/drawing/2014/main" id="{8168DAB7-69D5-4D0F-8A77-3137C9917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8050" y="1700213"/>
            <a:ext cx="7620000" cy="2255837"/>
          </a:xfrm>
        </p:spPr>
        <p:txBody>
          <a:bodyPr/>
          <a:lstStyle/>
          <a:p>
            <a:pPr>
              <a:defRPr/>
            </a:pPr>
            <a:r>
              <a:rPr lang="en-US" altLang="sv-SE" sz="3200"/>
              <a:t>Great need of liberalization (in the European sense) and welfare-enhancing reform in most countries</a:t>
            </a:r>
          </a:p>
          <a:p>
            <a:pPr>
              <a:defRPr/>
            </a:pPr>
            <a:r>
              <a:rPr lang="en-US" altLang="sv-SE" sz="3200"/>
              <a:t>Many “big bills left on the sidewalk” (</a:t>
            </a:r>
            <a:r>
              <a:rPr lang="en-US" altLang="sv-SE" sz="3200" err="1"/>
              <a:t>Mancur</a:t>
            </a:r>
            <a:r>
              <a:rPr lang="en-US" altLang="sv-SE" sz="3200"/>
              <a:t> Olson 1996) </a:t>
            </a:r>
          </a:p>
          <a:p>
            <a:pPr>
              <a:defRPr/>
            </a:pPr>
            <a:r>
              <a:rPr lang="en-US" altLang="sv-SE" sz="3200"/>
              <a:t>But </a:t>
            </a:r>
            <a:r>
              <a:rPr lang="en-US" altLang="sv-SE" sz="3200" b="1" i="1"/>
              <a:t>how</a:t>
            </a:r>
            <a:r>
              <a:rPr lang="en-US" altLang="sv-SE" sz="3200"/>
              <a:t> can reform be promoted?</a:t>
            </a:r>
          </a:p>
          <a:p>
            <a:pPr>
              <a:defRPr/>
            </a:pPr>
            <a:endParaRPr lang="en-US" altLang="sv-SE" sz="800"/>
          </a:p>
          <a:p>
            <a:pPr>
              <a:defRPr/>
            </a:pPr>
            <a:r>
              <a:rPr lang="en-US" altLang="sv-SE" sz="3200"/>
              <a:t>Is it possible to formulate a general theory of </a:t>
            </a:r>
            <a:r>
              <a:rPr lang="en-US" altLang="sv-SE" sz="3200" i="1"/>
              <a:t>Modern Statecraft?</a:t>
            </a:r>
          </a:p>
          <a:p>
            <a:pPr marL="0" indent="0">
              <a:buFontTx/>
              <a:buNone/>
              <a:defRPr/>
            </a:pPr>
            <a:endParaRPr lang="en-US" altLang="sv-SE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ubrik 3">
            <a:extLst>
              <a:ext uri="{FF2B5EF4-FFF2-40B4-BE49-F238E27FC236}">
                <a16:creationId xmlns:a16="http://schemas.microsoft.com/office/drawing/2014/main" id="{07C8DF7D-E914-4299-A8BB-1CB19DB76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31775"/>
            <a:ext cx="7620000" cy="838200"/>
          </a:xfrm>
        </p:spPr>
        <p:txBody>
          <a:bodyPr/>
          <a:lstStyle/>
          <a:p>
            <a:r>
              <a:rPr lang="en-US" altLang="sv-SE" i="1" dirty="0"/>
              <a:t>The Reform Cycle</a:t>
            </a:r>
          </a:p>
        </p:txBody>
      </p:sp>
      <p:pic>
        <p:nvPicPr>
          <p:cNvPr id="2" name="Diagram 1">
            <a:extLst>
              <a:ext uri="{FF2B5EF4-FFF2-40B4-BE49-F238E27FC236}">
                <a16:creationId xmlns:a16="http://schemas.microsoft.com/office/drawing/2014/main" id="{1812A577-9EE3-4A33-8AE0-182D4F1C9DA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57400"/>
            <a:ext cx="5334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DAEEDA-3092-4CB8-B62D-824ACD49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184900"/>
            <a:ext cx="1112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9853DF0D-10AA-47CB-9FAF-6EFDE854F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903788"/>
            <a:ext cx="711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10">
            <a:extLst>
              <a:ext uri="{FF2B5EF4-FFF2-40B4-BE49-F238E27FC236}">
                <a16:creationId xmlns:a16="http://schemas.microsoft.com/office/drawing/2014/main" id="{FD579F3F-BEDE-4702-9ED0-26745330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133475"/>
            <a:ext cx="1243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Universities</a:t>
            </a:r>
          </a:p>
        </p:txBody>
      </p:sp>
      <p:sp>
        <p:nvSpPr>
          <p:cNvPr id="7" name="textruta 11">
            <a:extLst>
              <a:ext uri="{FF2B5EF4-FFF2-40B4-BE49-F238E27FC236}">
                <a16:creationId xmlns:a16="http://schemas.microsoft.com/office/drawing/2014/main" id="{DDE605C5-93B0-41C1-BB17-E0BBDEA77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2441575"/>
            <a:ext cx="282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cs typeface="Aharoni" panose="02010803020104030203" pitchFamily="2" charset="-79"/>
              </a:rPr>
              <a:t>Government</a:t>
            </a:r>
            <a:r>
              <a:rPr lang="sv-SE" altLang="sv-SE" sz="1600" dirty="0">
                <a:cs typeface="Aharoni" panose="02010803020104030203" pitchFamily="2" charset="-79"/>
              </a:rPr>
              <a:t> departements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cs typeface="Aharoni" panose="02010803020104030203" pitchFamily="2" charset="-79"/>
              </a:rPr>
              <a:t>agencies</a:t>
            </a:r>
          </a:p>
        </p:txBody>
      </p:sp>
      <p:sp>
        <p:nvSpPr>
          <p:cNvPr id="8" name="textruta 12">
            <a:extLst>
              <a:ext uri="{FF2B5EF4-FFF2-40B4-BE49-F238E27FC236}">
                <a16:creationId xmlns:a16="http://schemas.microsoft.com/office/drawing/2014/main" id="{23EEBB09-975B-4178-86D8-DD4E6F42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1147763"/>
            <a:ext cx="1246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cs typeface="Aharoni" panose="02010803020104030203" pitchFamily="2" charset="-79"/>
              </a:rPr>
              <a:t>OECD, IMF</a:t>
            </a:r>
          </a:p>
        </p:txBody>
      </p:sp>
      <p:sp>
        <p:nvSpPr>
          <p:cNvPr id="11" name="textruta 17">
            <a:extLst>
              <a:ext uri="{FF2B5EF4-FFF2-40B4-BE49-F238E27FC236}">
                <a16:creationId xmlns:a16="http://schemas.microsoft.com/office/drawing/2014/main" id="{B008F284-E0EB-4757-94C4-85F2CE8D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2754313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cs typeface="Aharoni" panose="02010803020104030203" pitchFamily="2" charset="-79"/>
              </a:rPr>
              <a:t>Voters</a:t>
            </a:r>
            <a:r>
              <a:rPr lang="sv-SE" altLang="sv-SE" sz="1600" dirty="0">
                <a:cs typeface="Aharoni" panose="02010803020104030203" pitchFamily="2" charset="-79"/>
              </a:rPr>
              <a:t>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cs typeface="Aharoni" panose="02010803020104030203" pitchFamily="2" charset="-79"/>
              </a:rPr>
              <a:t>firms</a:t>
            </a:r>
          </a:p>
        </p:txBody>
      </p:sp>
      <p:sp>
        <p:nvSpPr>
          <p:cNvPr id="12" name="textruta 20">
            <a:extLst>
              <a:ext uri="{FF2B5EF4-FFF2-40B4-BE49-F238E27FC236}">
                <a16:creationId xmlns:a16="http://schemas.microsoft.com/office/drawing/2014/main" id="{15BBDE7B-3CF3-409F-AF3A-4131E01D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703638"/>
            <a:ext cx="1427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cs typeface="Aharoni" panose="02010803020104030203" pitchFamily="2" charset="-79"/>
              </a:rPr>
              <a:t>Technological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 err="1">
                <a:cs typeface="Aharoni" panose="02010803020104030203" pitchFamily="2" charset="-79"/>
              </a:rPr>
              <a:t>changes</a:t>
            </a:r>
            <a:r>
              <a:rPr lang="sv-SE" altLang="sv-SE" sz="1600" dirty="0"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textruta 10">
            <a:extLst>
              <a:ext uri="{FF2B5EF4-FFF2-40B4-BE49-F238E27FC236}">
                <a16:creationId xmlns:a16="http://schemas.microsoft.com/office/drawing/2014/main" id="{A4CB6D10-56EE-444A-872C-D119A5D2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60020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Institutes</a:t>
            </a:r>
          </a:p>
        </p:txBody>
      </p:sp>
      <p:sp>
        <p:nvSpPr>
          <p:cNvPr id="16" name="textruta 10">
            <a:extLst>
              <a:ext uri="{FF2B5EF4-FFF2-40B4-BE49-F238E27FC236}">
                <a16:creationId xmlns:a16="http://schemas.microsoft.com/office/drawing/2014/main" id="{04FF2B10-9470-4EC1-90E3-62F809CD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4311650"/>
            <a:ext cx="234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cs typeface="Aharoni" panose="02010803020104030203" pitchFamily="2" charset="-79"/>
              </a:rPr>
              <a:t>Business organisations </a:t>
            </a:r>
          </a:p>
        </p:txBody>
      </p:sp>
      <p:sp>
        <p:nvSpPr>
          <p:cNvPr id="17" name="textruta 10">
            <a:extLst>
              <a:ext uri="{FF2B5EF4-FFF2-40B4-BE49-F238E27FC236}">
                <a16:creationId xmlns:a16="http://schemas.microsoft.com/office/drawing/2014/main" id="{F2B0E664-9391-426B-AF25-B9D7C7AE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99853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Examples</a:t>
            </a:r>
          </a:p>
        </p:txBody>
      </p:sp>
      <p:sp>
        <p:nvSpPr>
          <p:cNvPr id="18" name="textruta 10">
            <a:extLst>
              <a:ext uri="{FF2B5EF4-FFF2-40B4-BE49-F238E27FC236}">
                <a16:creationId xmlns:a16="http://schemas.microsoft.com/office/drawing/2014/main" id="{176DA113-469C-4944-BE91-E28F16498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3622675"/>
            <a:ext cx="1233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Think tanks</a:t>
            </a:r>
          </a:p>
        </p:txBody>
      </p:sp>
      <p:sp>
        <p:nvSpPr>
          <p:cNvPr id="20" name="textruta 10">
            <a:extLst>
              <a:ext uri="{FF2B5EF4-FFF2-40B4-BE49-F238E27FC236}">
                <a16:creationId xmlns:a16="http://schemas.microsoft.com/office/drawing/2014/main" id="{D4683FFF-09FC-48F4-86D4-311A14DF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47482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Labour unions</a:t>
            </a:r>
          </a:p>
        </p:txBody>
      </p:sp>
      <p:sp>
        <p:nvSpPr>
          <p:cNvPr id="21" name="textruta 10">
            <a:extLst>
              <a:ext uri="{FF2B5EF4-FFF2-40B4-BE49-F238E27FC236}">
                <a16:creationId xmlns:a16="http://schemas.microsoft.com/office/drawing/2014/main" id="{5E1A9798-F7A3-4BA0-B05E-0984DE65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1982788"/>
            <a:ext cx="1449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Central banks</a:t>
            </a:r>
          </a:p>
        </p:txBody>
      </p:sp>
      <p:sp>
        <p:nvSpPr>
          <p:cNvPr id="22" name="textruta 10">
            <a:extLst>
              <a:ext uri="{FF2B5EF4-FFF2-40B4-BE49-F238E27FC236}">
                <a16:creationId xmlns:a16="http://schemas.microsoft.com/office/drawing/2014/main" id="{17C6DBC4-8800-4935-877A-5907143A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6062663"/>
            <a:ext cx="1517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Party alliances</a:t>
            </a:r>
          </a:p>
        </p:txBody>
      </p:sp>
      <p:sp>
        <p:nvSpPr>
          <p:cNvPr id="23" name="textruta 10">
            <a:extLst>
              <a:ext uri="{FF2B5EF4-FFF2-40B4-BE49-F238E27FC236}">
                <a16:creationId xmlns:a16="http://schemas.microsoft.com/office/drawing/2014/main" id="{AEC7CF72-ECB0-4AA6-B3D3-C2CD32A24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5462588"/>
            <a:ext cx="1562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Political parties</a:t>
            </a:r>
          </a:p>
        </p:txBody>
      </p:sp>
      <p:sp>
        <p:nvSpPr>
          <p:cNvPr id="24" name="textruta 10">
            <a:extLst>
              <a:ext uri="{FF2B5EF4-FFF2-40B4-BE49-F238E27FC236}">
                <a16:creationId xmlns:a16="http://schemas.microsoft.com/office/drawing/2014/main" id="{31CB354E-55BB-4379-B4BC-A7A76314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1535113"/>
            <a:ext cx="187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Individual scholars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BCDC4D-BB1D-456C-A3DC-635B771D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989638"/>
            <a:ext cx="784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ruta 10">
            <a:extLst>
              <a:ext uri="{FF2B5EF4-FFF2-40B4-BE49-F238E27FC236}">
                <a16:creationId xmlns:a16="http://schemas.microsoft.com/office/drawing/2014/main" id="{78D9635B-00B0-4218-8138-C6B50776B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146425"/>
            <a:ext cx="1185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 dirty="0">
                <a:cs typeface="Aharoni" panose="02010803020104030203" pitchFamily="2" charset="-79"/>
              </a:rPr>
              <a:t>Academics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1" grpId="0" autoUpdateAnimBg="0"/>
      <p:bldP spid="12" grpId="0" autoUpdateAnimBg="0"/>
      <p:bldP spid="13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agram 12">
            <a:extLst>
              <a:ext uri="{FF2B5EF4-FFF2-40B4-BE49-F238E27FC236}">
                <a16:creationId xmlns:a16="http://schemas.microsoft.com/office/drawing/2014/main" id="{ABBC168C-BBC8-4FB0-8CE3-606B6CA33E8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93900"/>
            <a:ext cx="61087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ubrik 13">
            <a:extLst>
              <a:ext uri="{FF2B5EF4-FFF2-40B4-BE49-F238E27FC236}">
                <a16:creationId xmlns:a16="http://schemas.microsoft.com/office/drawing/2014/main" id="{8E04AD5A-4225-47C2-8B4B-665CE343F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3" y="777875"/>
            <a:ext cx="5716587" cy="838200"/>
          </a:xfrm>
        </p:spPr>
        <p:txBody>
          <a:bodyPr/>
          <a:lstStyle/>
          <a:p>
            <a:r>
              <a:rPr lang="sv-SE" altLang="sv-SE" dirty="0"/>
              <a:t>Reform </a:t>
            </a:r>
            <a:r>
              <a:rPr lang="sv-SE" altLang="sv-SE" dirty="0" err="1"/>
              <a:t>strategies</a:t>
            </a:r>
            <a:r>
              <a:rPr lang="sv-SE" altLang="sv-SE" dirty="0"/>
              <a:t> </a:t>
            </a:r>
          </a:p>
        </p:txBody>
      </p:sp>
      <p:grpSp>
        <p:nvGrpSpPr>
          <p:cNvPr id="39939" name="Grupp 3">
            <a:extLst>
              <a:ext uri="{FF2B5EF4-FFF2-40B4-BE49-F238E27FC236}">
                <a16:creationId xmlns:a16="http://schemas.microsoft.com/office/drawing/2014/main" id="{6363D8A9-DDAB-48E4-9ECA-901E9125732F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31750"/>
            <a:ext cx="1692275" cy="1584325"/>
            <a:chOff x="1821082" y="1912532"/>
            <a:chExt cx="2390665" cy="2390665"/>
          </a:xfrm>
        </p:grpSpPr>
        <p:sp>
          <p:nvSpPr>
            <p:cNvPr id="5" name="Form 4">
              <a:extLst>
                <a:ext uri="{FF2B5EF4-FFF2-40B4-BE49-F238E27FC236}">
                  <a16:creationId xmlns:a16="http://schemas.microsoft.com/office/drawing/2014/main" id="{49F48D3D-2538-448A-8793-C82A8A09713C}"/>
                </a:ext>
              </a:extLst>
            </p:cNvPr>
            <p:cNvSpPr/>
            <p:nvPr/>
          </p:nvSpPr>
          <p:spPr>
            <a:xfrm>
              <a:off x="1821082" y="1912532"/>
              <a:ext cx="2390665" cy="2390665"/>
            </a:xfrm>
            <a:prstGeom prst="gear6">
              <a:avLst/>
            </a:prstGeom>
            <a:solidFill>
              <a:srgbClr val="629DD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 4">
              <a:extLst>
                <a:ext uri="{FF2B5EF4-FFF2-40B4-BE49-F238E27FC236}">
                  <a16:creationId xmlns:a16="http://schemas.microsoft.com/office/drawing/2014/main" id="{69861CE8-70A7-47D5-BC79-7EC89387BCFF}"/>
                </a:ext>
              </a:extLst>
            </p:cNvPr>
            <p:cNvSpPr txBox="1"/>
            <p:nvPr/>
          </p:nvSpPr>
          <p:spPr>
            <a:xfrm>
              <a:off x="2422112" y="2518583"/>
              <a:ext cx="1188605" cy="1178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1400" dirty="0"/>
                <a:t>Reform </a:t>
              </a:r>
              <a:r>
                <a:rPr lang="sv-SE" sz="1400" dirty="0" err="1"/>
                <a:t>strategies</a:t>
              </a:r>
              <a:endParaRPr lang="sv-SE" sz="14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ubrik 1">
            <a:extLst>
              <a:ext uri="{FF2B5EF4-FFF2-40B4-BE49-F238E27FC236}">
                <a16:creationId xmlns:a16="http://schemas.microsoft.com/office/drawing/2014/main" id="{E9740569-0371-4252-A9C2-DB66D89E6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5113338" cy="838200"/>
          </a:xfrm>
          <a:solidFill>
            <a:schemeClr val="accent1"/>
          </a:solidFill>
        </p:spPr>
        <p:txBody>
          <a:bodyPr/>
          <a:lstStyle/>
          <a:p>
            <a:r>
              <a:rPr lang="en-US" altLang="sv-SE" dirty="0">
                <a:solidFill>
                  <a:schemeClr val="bg1"/>
                </a:solidFill>
              </a:rPr>
              <a:t>Popperian strategies</a:t>
            </a:r>
          </a:p>
        </p:txBody>
      </p:sp>
      <p:sp>
        <p:nvSpPr>
          <p:cNvPr id="40962" name="Platshållare för innehåll 2">
            <a:extLst>
              <a:ext uri="{FF2B5EF4-FFF2-40B4-BE49-F238E27FC236}">
                <a16:creationId xmlns:a16="http://schemas.microsoft.com/office/drawing/2014/main" id="{25172115-C51F-4AAE-9C46-10DA3BED98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413" y="1557338"/>
            <a:ext cx="6924675" cy="4267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AU" altLang="sv-SE" sz="2800" dirty="0"/>
              <a:t>Use </a:t>
            </a:r>
            <a:r>
              <a:rPr lang="en-AU" altLang="sv-SE" sz="2800" i="1" dirty="0"/>
              <a:t>scientific results</a:t>
            </a:r>
            <a:r>
              <a:rPr lang="en-AU" altLang="sv-SE" sz="2800" dirty="0"/>
              <a:t>, empirical research and experiments!</a:t>
            </a:r>
          </a:p>
          <a:p>
            <a:pPr marL="457200" indent="-457200">
              <a:buFontTx/>
              <a:buAutoNum type="arabicPeriod"/>
            </a:pPr>
            <a:r>
              <a:rPr lang="en-AU" altLang="sv-SE" sz="2800" i="1" dirty="0"/>
              <a:t>Rational argumentation </a:t>
            </a:r>
            <a:r>
              <a:rPr lang="en-AU" altLang="sv-SE" sz="2800" dirty="0"/>
              <a:t>and open public discussions. </a:t>
            </a:r>
          </a:p>
          <a:p>
            <a:pPr marL="457200" indent="-457200">
              <a:buFontTx/>
              <a:buAutoNum type="arabicPeriod"/>
            </a:pPr>
            <a:r>
              <a:rPr lang="en-AU" altLang="sv-SE" sz="2800" dirty="0"/>
              <a:t>Incremental, rather than large-scale institutional changes</a:t>
            </a:r>
          </a:p>
          <a:p>
            <a:pPr marL="457200" indent="-457200">
              <a:buFontTx/>
              <a:buAutoNum type="arabicPeriod"/>
            </a:pPr>
            <a:r>
              <a:rPr lang="en-AU" altLang="sv-SE" sz="2800" dirty="0"/>
              <a:t>Do not rely on firm beliefs about how the world works or on strong normative ideals</a:t>
            </a:r>
            <a:endParaRPr lang="sv-SE" altLang="sv-SE" sz="2800" dirty="0"/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7A605482-8DD4-4FB0-93AA-28E3526E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727075"/>
            <a:ext cx="1498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ubrik 1">
            <a:extLst>
              <a:ext uri="{FF2B5EF4-FFF2-40B4-BE49-F238E27FC236}">
                <a16:creationId xmlns:a16="http://schemas.microsoft.com/office/drawing/2014/main" id="{DDFEE729-592F-4001-9EDB-4D3300570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76250"/>
            <a:ext cx="4594225" cy="838200"/>
          </a:xfrm>
          <a:solidFill>
            <a:schemeClr val="accent1"/>
          </a:solidFill>
        </p:spPr>
        <p:txBody>
          <a:bodyPr/>
          <a:lstStyle/>
          <a:p>
            <a:r>
              <a:rPr lang="sv-SE" altLang="sv-SE" dirty="0" err="1">
                <a:solidFill>
                  <a:schemeClr val="bg1"/>
                </a:solidFill>
              </a:rPr>
              <a:t>Kuhnian</a:t>
            </a:r>
            <a:r>
              <a:rPr lang="sv-SE" altLang="sv-SE" dirty="0">
                <a:solidFill>
                  <a:schemeClr val="bg1"/>
                </a:solidFill>
              </a:rPr>
              <a:t> </a:t>
            </a:r>
            <a:r>
              <a:rPr lang="sv-SE" altLang="sv-SE" dirty="0" err="1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41986" name="Platshållare för innehåll 2">
            <a:extLst>
              <a:ext uri="{FF2B5EF4-FFF2-40B4-BE49-F238E27FC236}">
                <a16:creationId xmlns:a16="http://schemas.microsoft.com/office/drawing/2014/main" id="{94AB1986-BE49-43AF-B0B7-00181F1096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538288"/>
            <a:ext cx="6753225" cy="4267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AU" altLang="sv-SE" sz="2800" dirty="0"/>
              <a:t>Use windows of opportunities, focusing events, crises or critical junctures! </a:t>
            </a:r>
          </a:p>
          <a:p>
            <a:pPr marL="457200" indent="-457200">
              <a:buFontTx/>
              <a:buAutoNum type="arabicPeriod"/>
            </a:pPr>
            <a:r>
              <a:rPr lang="en-AU" altLang="sv-SE" sz="2800" dirty="0"/>
              <a:t>Focus on policy failures, really striking facts and figures, and examples</a:t>
            </a:r>
          </a:p>
          <a:p>
            <a:pPr marL="457200" indent="-457200">
              <a:buFontTx/>
              <a:buAutoNum type="arabicPeriod"/>
            </a:pPr>
            <a:r>
              <a:rPr lang="en-AU" altLang="sv-SE" sz="2800" dirty="0"/>
              <a:t>Use </a:t>
            </a:r>
            <a:r>
              <a:rPr lang="en-AU" altLang="sv-SE" sz="2800" i="1" dirty="0"/>
              <a:t>narratives</a:t>
            </a:r>
            <a:r>
              <a:rPr lang="en-AU" altLang="sv-SE" sz="2800" dirty="0"/>
              <a:t> and rhetoric to </a:t>
            </a:r>
            <a:r>
              <a:rPr lang="en-AU" altLang="sv-SE" sz="2800" i="1" dirty="0"/>
              <a:t>frame</a:t>
            </a:r>
            <a:r>
              <a:rPr lang="en-AU" altLang="sv-SE" sz="2800" dirty="0"/>
              <a:t> and redefine discussions and agendas</a:t>
            </a:r>
          </a:p>
          <a:p>
            <a:pPr marL="457200" indent="-457200">
              <a:buFontTx/>
              <a:buAutoNum type="arabicPeriod"/>
            </a:pPr>
            <a:r>
              <a:rPr lang="en-AU" altLang="sv-SE" sz="2800" i="1" dirty="0"/>
              <a:t>Paradigmatic shifts </a:t>
            </a:r>
            <a:r>
              <a:rPr lang="en-AU" altLang="sv-SE" sz="2800" dirty="0"/>
              <a:t>are long-term projects – easier to change beliefs than values and preferences</a:t>
            </a:r>
          </a:p>
        </p:txBody>
      </p:sp>
      <p:pic>
        <p:nvPicPr>
          <p:cNvPr id="41987" name="Picture 10">
            <a:extLst>
              <a:ext uri="{FF2B5EF4-FFF2-40B4-BE49-F238E27FC236}">
                <a16:creationId xmlns:a16="http://schemas.microsoft.com/office/drawing/2014/main" id="{8AF7F25F-E43C-4FDC-A8E3-C338D033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1657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ubrik 1">
            <a:extLst>
              <a:ext uri="{FF2B5EF4-FFF2-40B4-BE49-F238E27FC236}">
                <a16:creationId xmlns:a16="http://schemas.microsoft.com/office/drawing/2014/main" id="{37A595FE-674A-4146-B125-9FCBCCADE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5745163" cy="838200"/>
          </a:xfrm>
          <a:solidFill>
            <a:schemeClr val="accent1"/>
          </a:solidFill>
        </p:spPr>
        <p:txBody>
          <a:bodyPr/>
          <a:lstStyle/>
          <a:p>
            <a:r>
              <a:rPr lang="sv-SE" altLang="sv-SE" dirty="0" err="1">
                <a:solidFill>
                  <a:schemeClr val="bg1"/>
                </a:solidFill>
              </a:rPr>
              <a:t>Machiavellian</a:t>
            </a:r>
            <a:r>
              <a:rPr lang="sv-SE" altLang="sv-SE" dirty="0">
                <a:solidFill>
                  <a:schemeClr val="bg1"/>
                </a:solidFill>
              </a:rPr>
              <a:t> </a:t>
            </a:r>
            <a:r>
              <a:rPr lang="sv-SE" altLang="sv-SE" dirty="0" err="1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43010" name="Platshållare för innehåll 2">
            <a:extLst>
              <a:ext uri="{FF2B5EF4-FFF2-40B4-BE49-F238E27FC236}">
                <a16:creationId xmlns:a16="http://schemas.microsoft.com/office/drawing/2014/main" id="{8EF9060B-8997-4D16-8B2F-2E1675772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465263"/>
            <a:ext cx="7113588" cy="4267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sv-SE" sz="2800" i="1" dirty="0"/>
              <a:t>Obfuscate</a:t>
            </a:r>
            <a:r>
              <a:rPr lang="en-US" altLang="sv-SE" sz="2800" dirty="0"/>
              <a:t> and lower the visibility through </a:t>
            </a:r>
            <a:r>
              <a:rPr lang="en-US" altLang="sv-SE" sz="2800" i="1" dirty="0"/>
              <a:t>masking</a:t>
            </a:r>
            <a:r>
              <a:rPr lang="en-US" altLang="sv-SE" sz="2800" dirty="0"/>
              <a:t>, indexing, delaying consequences </a:t>
            </a:r>
            <a:r>
              <a:rPr lang="en-US" altLang="sv-SE" sz="2800" dirty="0" err="1"/>
              <a:t>etc</a:t>
            </a:r>
            <a:r>
              <a:rPr lang="en-US" altLang="sv-SE" sz="2800" dirty="0"/>
              <a:t>!</a:t>
            </a:r>
          </a:p>
          <a:p>
            <a:pPr marL="457200" indent="-457200">
              <a:buFontTx/>
              <a:buAutoNum type="arabicPeriod"/>
            </a:pPr>
            <a:r>
              <a:rPr lang="en-US" altLang="sv-SE" sz="2800" i="1" dirty="0"/>
              <a:t>Split</a:t>
            </a:r>
            <a:r>
              <a:rPr lang="en-US" altLang="sv-SE" sz="2800" dirty="0"/>
              <a:t> the opposition and play off one group against another, compensate some and not others</a:t>
            </a:r>
          </a:p>
          <a:p>
            <a:pPr marL="457200" indent="-457200">
              <a:buFontTx/>
              <a:buAutoNum type="arabicPeriod"/>
            </a:pPr>
            <a:r>
              <a:rPr lang="en-US" altLang="sv-SE" sz="2800" dirty="0"/>
              <a:t>Do not show your real intention, spread the blame for hardship on others</a:t>
            </a:r>
          </a:p>
          <a:p>
            <a:pPr marL="457200" indent="-457200">
              <a:buFontTx/>
              <a:buAutoNum type="arabicPeriod"/>
            </a:pPr>
            <a:r>
              <a:rPr lang="en-US" altLang="sv-SE" sz="2800" dirty="0"/>
              <a:t>Beware that your competitors and partners  use similar strategies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464937E1-C8F7-42E9-B86C-34C6D039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8775"/>
            <a:ext cx="1487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ubrik 1">
            <a:extLst>
              <a:ext uri="{FF2B5EF4-FFF2-40B4-BE49-F238E27FC236}">
                <a16:creationId xmlns:a16="http://schemas.microsoft.com/office/drawing/2014/main" id="{6B03CA27-F32D-4912-8B69-9A7045E18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06400"/>
            <a:ext cx="7620000" cy="838200"/>
          </a:xfrm>
        </p:spPr>
        <p:txBody>
          <a:bodyPr/>
          <a:lstStyle/>
          <a:p>
            <a:r>
              <a:rPr lang="sv-SE" altLang="sv-SE" sz="2400" i="1" dirty="0" err="1"/>
              <a:t>Example</a:t>
            </a:r>
            <a:r>
              <a:rPr lang="sv-SE" altLang="sv-SE" sz="2400" i="1" dirty="0"/>
              <a:t>: </a:t>
            </a:r>
            <a:br>
              <a:rPr lang="sv-SE" altLang="sv-SE" i="1"/>
            </a:br>
            <a:r>
              <a:rPr lang="en-GB" altLang="sv-SE" sz="3600" dirty="0"/>
              <a:t>The Australian tariff cuts</a:t>
            </a:r>
          </a:p>
        </p:txBody>
      </p:sp>
      <p:sp>
        <p:nvSpPr>
          <p:cNvPr id="44034" name="Platshållare för innehåll 2">
            <a:extLst>
              <a:ext uri="{FF2B5EF4-FFF2-40B4-BE49-F238E27FC236}">
                <a16:creationId xmlns:a16="http://schemas.microsoft.com/office/drawing/2014/main" id="{41B75C9D-C5D5-4ABC-9CDF-B2E05C794C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295400"/>
            <a:ext cx="6897687" cy="4267200"/>
          </a:xfrm>
        </p:spPr>
        <p:txBody>
          <a:bodyPr/>
          <a:lstStyle/>
          <a:p>
            <a:r>
              <a:rPr lang="en-US" altLang="sv-SE" sz="2700" dirty="0"/>
              <a:t>Alf Rattigan, long term chair of the </a:t>
            </a:r>
            <a:r>
              <a:rPr lang="en-US" altLang="sv-SE" sz="2700" i="1" dirty="0"/>
              <a:t>Tariff Board </a:t>
            </a:r>
            <a:r>
              <a:rPr lang="en-US" altLang="sv-SE" sz="2700" dirty="0"/>
              <a:t>became an anti-protectionism policy entrepreneur</a:t>
            </a:r>
          </a:p>
          <a:p>
            <a:r>
              <a:rPr lang="en-US" altLang="sv-SE" sz="2700" dirty="0"/>
              <a:t>Supported by the </a:t>
            </a:r>
            <a:r>
              <a:rPr lang="en-US" altLang="sv-SE" sz="2700" i="1" dirty="0"/>
              <a:t>Crossroad group </a:t>
            </a:r>
            <a:r>
              <a:rPr lang="en-US" altLang="sv-SE" sz="2700" dirty="0"/>
              <a:t>and other academic policy entrepreneurs</a:t>
            </a:r>
          </a:p>
          <a:p>
            <a:r>
              <a:rPr lang="en-US" altLang="sv-SE" sz="2700" dirty="0"/>
              <a:t>Implemented by the Labor government through successive corporatist </a:t>
            </a:r>
            <a:r>
              <a:rPr lang="en-US" altLang="sv-SE" sz="2700" i="1" dirty="0"/>
              <a:t>Accords </a:t>
            </a:r>
            <a:r>
              <a:rPr lang="en-US" altLang="sv-SE" sz="2700" dirty="0"/>
              <a:t>with ACTU, circumventing the cabinet and ministries</a:t>
            </a:r>
            <a:endParaRPr lang="en-US" altLang="sv-SE" sz="2700" i="1" dirty="0"/>
          </a:p>
          <a:p>
            <a:r>
              <a:rPr lang="en-US" altLang="sv-SE" sz="2700" dirty="0"/>
              <a:t>Pro-consumer perspective, simultaneous changes in taxes, pensions etc.</a:t>
            </a:r>
          </a:p>
          <a:p>
            <a:r>
              <a:rPr lang="en-US" altLang="sv-SE" sz="2700" dirty="0"/>
              <a:t>All reform strategies used</a:t>
            </a:r>
            <a:endParaRPr lang="sv-SE" altLang="sv-SE" sz="2700" dirty="0"/>
          </a:p>
        </p:txBody>
      </p:sp>
      <p:pic>
        <p:nvPicPr>
          <p:cNvPr id="44035" name="Bildobjekt 1">
            <a:extLst>
              <a:ext uri="{FF2B5EF4-FFF2-40B4-BE49-F238E27FC236}">
                <a16:creationId xmlns:a16="http://schemas.microsoft.com/office/drawing/2014/main" id="{8D354888-A955-49F1-B78A-8FA6EC1B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877888"/>
            <a:ext cx="97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>
            <a:extLst>
              <a:ext uri="{FF2B5EF4-FFF2-40B4-BE49-F238E27FC236}">
                <a16:creationId xmlns:a16="http://schemas.microsoft.com/office/drawing/2014/main" id="{41F0A6BF-BD3E-4C8F-AA2B-8CB59ED5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3386138"/>
            <a:ext cx="8921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Bildobjekt 2">
            <a:extLst>
              <a:ext uri="{FF2B5EF4-FFF2-40B4-BE49-F238E27FC236}">
                <a16:creationId xmlns:a16="http://schemas.microsoft.com/office/drawing/2014/main" id="{0B73E2CD-EDC3-452E-BB98-EC630FC2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122488"/>
            <a:ext cx="9334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Bildobjekt 2">
            <a:extLst>
              <a:ext uri="{FF2B5EF4-FFF2-40B4-BE49-F238E27FC236}">
                <a16:creationId xmlns:a16="http://schemas.microsoft.com/office/drawing/2014/main" id="{5027803A-B5CB-4517-BC9B-EE49C2D0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640263"/>
            <a:ext cx="12604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ubrik 1">
            <a:extLst>
              <a:ext uri="{FF2B5EF4-FFF2-40B4-BE49-F238E27FC236}">
                <a16:creationId xmlns:a16="http://schemas.microsoft.com/office/drawing/2014/main" id="{DE247236-014C-4103-8ABD-B53708348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06400"/>
            <a:ext cx="7620000" cy="838200"/>
          </a:xfrm>
        </p:spPr>
        <p:txBody>
          <a:bodyPr/>
          <a:lstStyle/>
          <a:p>
            <a:r>
              <a:rPr lang="sv-SE" altLang="sv-SE" sz="2400" i="1" dirty="0" err="1"/>
              <a:t>Example</a:t>
            </a:r>
            <a:r>
              <a:rPr lang="sv-SE" altLang="sv-SE" sz="2400" i="1" dirty="0"/>
              <a:t> </a:t>
            </a:r>
            <a:br>
              <a:rPr lang="sv-SE" altLang="sv-SE" i="1"/>
            </a:br>
            <a:r>
              <a:rPr lang="sv-SE" altLang="sv-SE" sz="3600" dirty="0"/>
              <a:t>The Swedish tax reform 1991</a:t>
            </a:r>
          </a:p>
        </p:txBody>
      </p:sp>
      <p:sp>
        <p:nvSpPr>
          <p:cNvPr id="45058" name="Platshållare för innehåll 2">
            <a:extLst>
              <a:ext uri="{FF2B5EF4-FFF2-40B4-BE49-F238E27FC236}">
                <a16:creationId xmlns:a16="http://schemas.microsoft.com/office/drawing/2014/main" id="{E02F7626-AB1B-47D4-8DF7-6942CB5B2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244600"/>
            <a:ext cx="6546850" cy="4267200"/>
          </a:xfrm>
        </p:spPr>
        <p:txBody>
          <a:bodyPr/>
          <a:lstStyle/>
          <a:p>
            <a:r>
              <a:rPr lang="en-US" altLang="sv-SE" sz="2400" dirty="0"/>
              <a:t>Initiated by the Liberal Party – and heavily criticized by the Social Democrats</a:t>
            </a:r>
          </a:p>
          <a:p>
            <a:r>
              <a:rPr lang="en-US" altLang="sv-SE" sz="2400" dirty="0"/>
              <a:t>Later implemented by the same parties – everyone else opposed the reform</a:t>
            </a:r>
          </a:p>
          <a:p>
            <a:r>
              <a:rPr lang="en-US" altLang="sv-SE" sz="2400" dirty="0"/>
              <a:t>Very ambitious – lowering marginal income and capital gains taxes, broadening the tax base etc.</a:t>
            </a:r>
          </a:p>
          <a:p>
            <a:r>
              <a:rPr lang="en-US" altLang="sv-SE" sz="2400" dirty="0"/>
              <a:t>Economists at Ministry of Finance key policy entrepreneurs</a:t>
            </a:r>
          </a:p>
          <a:p>
            <a:r>
              <a:rPr lang="en-US" altLang="sv-SE" sz="2400" dirty="0"/>
              <a:t>Many simultaneous changes made it hard determine winners and losers</a:t>
            </a:r>
          </a:p>
          <a:p>
            <a:r>
              <a:rPr lang="en-US" altLang="sv-SE" sz="2400" dirty="0"/>
              <a:t>All reform strategies used, but</a:t>
            </a:r>
            <a:r>
              <a:rPr lang="sv-SE" altLang="sv-SE" sz="2400" dirty="0"/>
              <a:t> </a:t>
            </a:r>
            <a:r>
              <a:rPr lang="sv-SE" altLang="sv-SE" sz="2400" i="1" dirty="0" err="1"/>
              <a:t>Machiavellian</a:t>
            </a:r>
            <a:r>
              <a:rPr lang="sv-SE" altLang="sv-SE" sz="2400" dirty="0"/>
              <a:t> </a:t>
            </a:r>
            <a:r>
              <a:rPr lang="sv-SE" altLang="sv-SE" sz="2400" dirty="0" err="1"/>
              <a:t>dominated</a:t>
            </a:r>
          </a:p>
        </p:txBody>
      </p:sp>
      <p:pic>
        <p:nvPicPr>
          <p:cNvPr id="45059" name="Bildobjekt 5">
            <a:extLst>
              <a:ext uri="{FF2B5EF4-FFF2-40B4-BE49-F238E27FC236}">
                <a16:creationId xmlns:a16="http://schemas.microsoft.com/office/drawing/2014/main" id="{FFCACFE9-EBAC-4BD2-A879-23C8FA58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68588"/>
            <a:ext cx="13636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F48CEF08-592C-48D5-B018-569F626F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887413"/>
            <a:ext cx="1073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ubrik 1">
            <a:extLst>
              <a:ext uri="{FF2B5EF4-FFF2-40B4-BE49-F238E27FC236}">
                <a16:creationId xmlns:a16="http://schemas.microsoft.com/office/drawing/2014/main" id="{2322FBDD-8FD9-4AEB-A904-088F7680D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342900"/>
            <a:ext cx="7620000" cy="838200"/>
          </a:xfrm>
        </p:spPr>
        <p:txBody>
          <a:bodyPr/>
          <a:lstStyle/>
          <a:p>
            <a:r>
              <a:rPr lang="en-US" altLang="sv-SE" sz="1800" i="1" dirty="0"/>
              <a:t>Example</a:t>
            </a:r>
            <a:br>
              <a:rPr lang="en-US" altLang="sv-SE" sz="3600"/>
            </a:br>
            <a:r>
              <a:rPr lang="en-US" altLang="sv-SE" sz="3600" dirty="0"/>
              <a:t>The Swedish wage-earners funds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58B25130-C07F-4BEF-9752-45D94712B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500" y="1216025"/>
            <a:ext cx="6192838" cy="5327650"/>
          </a:xfrm>
        </p:spPr>
        <p:txBody>
          <a:bodyPr/>
          <a:lstStyle/>
          <a:p>
            <a:pPr>
              <a:defRPr/>
            </a:pPr>
            <a:r>
              <a:rPr lang="en-US" altLang="sv-SE" sz="2300" dirty="0"/>
              <a:t>Attempt to massively socialize private industry by Social Democrats &amp; LO 1975 -</a:t>
            </a:r>
          </a:p>
          <a:p>
            <a:pPr>
              <a:defRPr/>
            </a:pPr>
            <a:r>
              <a:rPr lang="en-US" altLang="sv-SE" sz="2300" dirty="0"/>
              <a:t>Leading CEO Curt </a:t>
            </a:r>
            <a:r>
              <a:rPr lang="en-US" altLang="sv-SE" sz="2300" dirty="0" err="1"/>
              <a:t>Nicolin</a:t>
            </a:r>
            <a:r>
              <a:rPr lang="en-US" altLang="sv-SE" sz="2300" dirty="0"/>
              <a:t> made chairman of </a:t>
            </a:r>
            <a:r>
              <a:rPr lang="en-US" altLang="sv-SE" sz="2300" i="1" dirty="0"/>
              <a:t>Confederation of Swedish Enterprise </a:t>
            </a:r>
            <a:r>
              <a:rPr lang="en-US" altLang="sv-SE" sz="2300" dirty="0"/>
              <a:t>1976-1984 – </a:t>
            </a:r>
            <a:r>
              <a:rPr lang="en-US" altLang="sv-SE" sz="2300" i="1" dirty="0"/>
              <a:t>strong idea focus</a:t>
            </a:r>
          </a:p>
          <a:p>
            <a:pPr>
              <a:defRPr/>
            </a:pPr>
            <a:r>
              <a:rPr lang="en-US" altLang="sv-SE" sz="2300" dirty="0"/>
              <a:t>Massive </a:t>
            </a:r>
            <a:r>
              <a:rPr lang="en-US" altLang="sv-SE" sz="2300" i="1" dirty="0"/>
              <a:t>pro-market</a:t>
            </a:r>
            <a:r>
              <a:rPr lang="en-US" altLang="sv-SE" sz="2300" dirty="0"/>
              <a:t> campaigns, cultivation of non-socialist parties and academics</a:t>
            </a:r>
          </a:p>
          <a:p>
            <a:pPr>
              <a:defRPr/>
            </a:pPr>
            <a:r>
              <a:rPr lang="en-US" altLang="sv-SE" sz="2300" i="1" dirty="0"/>
              <a:t>New policy entrepreneurs: </a:t>
            </a:r>
            <a:r>
              <a:rPr lang="en-US" altLang="sv-SE" sz="2300" dirty="0"/>
              <a:t>think tanks and publishing houses, private radio station etc. </a:t>
            </a:r>
          </a:p>
          <a:p>
            <a:pPr>
              <a:defRPr/>
            </a:pPr>
            <a:r>
              <a:rPr lang="en-US" altLang="sv-SE" sz="2300" i="1" dirty="0"/>
              <a:t>Mobilization</a:t>
            </a:r>
            <a:r>
              <a:rPr lang="en-US" altLang="sv-SE" sz="2300" dirty="0"/>
              <a:t> of members and large-scale demonstrations 1983</a:t>
            </a:r>
          </a:p>
          <a:p>
            <a:pPr>
              <a:defRPr/>
            </a:pPr>
            <a:r>
              <a:rPr lang="en-US" altLang="sv-SE" sz="2300" dirty="0"/>
              <a:t>Wage-earners funds finally abolished 1992</a:t>
            </a:r>
          </a:p>
          <a:p>
            <a:pPr>
              <a:defRPr/>
            </a:pPr>
            <a:r>
              <a:rPr lang="en-US" altLang="sv-SE" sz="2300" dirty="0"/>
              <a:t>Combined </a:t>
            </a:r>
            <a:r>
              <a:rPr lang="en-US" altLang="sv-SE" sz="2300" i="1" dirty="0"/>
              <a:t>Popperian</a:t>
            </a:r>
            <a:r>
              <a:rPr lang="en-US" altLang="sv-SE" sz="2300" dirty="0"/>
              <a:t> and </a:t>
            </a:r>
            <a:r>
              <a:rPr lang="en-US" altLang="sv-SE" sz="2300" i="1" dirty="0"/>
              <a:t>Kuhnian</a:t>
            </a:r>
            <a:r>
              <a:rPr lang="en-US" altLang="sv-SE" sz="2300" dirty="0"/>
              <a:t> strategies</a:t>
            </a:r>
          </a:p>
          <a:p>
            <a:pPr marL="0" indent="0">
              <a:buFontTx/>
              <a:buNone/>
              <a:defRPr/>
            </a:pPr>
            <a:endParaRPr lang="en-US" altLang="sv-SE" sz="2700" dirty="0"/>
          </a:p>
          <a:p>
            <a:pPr marL="0" indent="0">
              <a:buFontTx/>
              <a:buNone/>
              <a:defRPr/>
            </a:pPr>
            <a:endParaRPr lang="en-US" altLang="sv-SE" sz="2700" dirty="0"/>
          </a:p>
        </p:txBody>
      </p:sp>
      <p:pic>
        <p:nvPicPr>
          <p:cNvPr id="46083" name="Bildobjekt 1">
            <a:extLst>
              <a:ext uri="{FF2B5EF4-FFF2-40B4-BE49-F238E27FC236}">
                <a16:creationId xmlns:a16="http://schemas.microsoft.com/office/drawing/2014/main" id="{FF084BDE-8E5C-4125-9A64-C20515A4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863850"/>
            <a:ext cx="10461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Bildobjekt 2">
            <a:extLst>
              <a:ext uri="{FF2B5EF4-FFF2-40B4-BE49-F238E27FC236}">
                <a16:creationId xmlns:a16="http://schemas.microsoft.com/office/drawing/2014/main" id="{5E5E8079-053C-4001-B083-E52E926D1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762125"/>
            <a:ext cx="10461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Bildobjekt 1">
            <a:extLst>
              <a:ext uri="{FF2B5EF4-FFF2-40B4-BE49-F238E27FC236}">
                <a16:creationId xmlns:a16="http://schemas.microsoft.com/office/drawing/2014/main" id="{C175990A-38E0-4615-8138-0B3ECDA96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49263"/>
            <a:ext cx="122078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>
            <a:extLst>
              <a:ext uri="{FF2B5EF4-FFF2-40B4-BE49-F238E27FC236}">
                <a16:creationId xmlns:a16="http://schemas.microsoft.com/office/drawing/2014/main" id="{F1B2D218-68EF-40B7-AB76-11FBA64E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232400"/>
            <a:ext cx="17145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">
            <a:extLst>
              <a:ext uri="{FF2B5EF4-FFF2-40B4-BE49-F238E27FC236}">
                <a16:creationId xmlns:a16="http://schemas.microsoft.com/office/drawing/2014/main" id="{6F69B601-ADFF-48F9-942E-B09E0202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225925"/>
            <a:ext cx="1565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>
            <a:extLst>
              <a:ext uri="{FF2B5EF4-FFF2-40B4-BE49-F238E27FC236}">
                <a16:creationId xmlns:a16="http://schemas.microsoft.com/office/drawing/2014/main" id="{C84B919D-BA01-4306-B91A-A91CE902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3644900"/>
            <a:ext cx="6397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Bildobjekt 1">
            <a:extLst>
              <a:ext uri="{FF2B5EF4-FFF2-40B4-BE49-F238E27FC236}">
                <a16:creationId xmlns:a16="http://schemas.microsoft.com/office/drawing/2014/main" id="{4EA4ADD8-262B-4B7E-9D7F-F000A210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3389313"/>
            <a:ext cx="7429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Bildobjekt 1">
            <a:extLst>
              <a:ext uri="{FF2B5EF4-FFF2-40B4-BE49-F238E27FC236}">
                <a16:creationId xmlns:a16="http://schemas.microsoft.com/office/drawing/2014/main" id="{4C052A99-970A-449E-9775-090C3779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649538"/>
            <a:ext cx="7461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Relaterad bild">
            <a:extLst>
              <a:ext uri="{FF2B5EF4-FFF2-40B4-BE49-F238E27FC236}">
                <a16:creationId xmlns:a16="http://schemas.microsoft.com/office/drawing/2014/main" id="{5768A521-4163-4EBE-8B8C-A7DA7945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1763713"/>
            <a:ext cx="10906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Rectangle 15">
            <a:extLst>
              <a:ext uri="{FF2B5EF4-FFF2-40B4-BE49-F238E27FC236}">
                <a16:creationId xmlns:a16="http://schemas.microsoft.com/office/drawing/2014/main" id="{A8E0A5E9-1084-4CC9-9AFF-74D6F2A95F7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800263" y="3028950"/>
            <a:ext cx="1290637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2400"/>
          </a:p>
        </p:txBody>
      </p:sp>
      <p:graphicFrame>
        <p:nvGraphicFramePr>
          <p:cNvPr id="46093" name="Objekt 4">
            <a:extLst>
              <a:ext uri="{FF2B5EF4-FFF2-40B4-BE49-F238E27FC236}">
                <a16:creationId xmlns:a16="http://schemas.microsoft.com/office/drawing/2014/main" id="{E5330BF6-4A2B-42F7-B7AF-27688D06CA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77238" y="3875088"/>
          <a:ext cx="5191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0" imgH="0" progId="CDraw5">
                  <p:embed/>
                </p:oleObj>
              </mc:Choice>
              <mc:Fallback>
                <p:oleObj r:id="rId12" imgW="0" imgH="0" progId="CDraw5">
                  <p:embed/>
                  <p:pic>
                    <p:nvPicPr>
                      <p:cNvPr id="46093" name="Objekt 4">
                        <a:extLst>
                          <a:ext uri="{FF2B5EF4-FFF2-40B4-BE49-F238E27FC236}">
                            <a16:creationId xmlns:a16="http://schemas.microsoft.com/office/drawing/2014/main" id="{E5330BF6-4A2B-42F7-B7AF-27688D06CA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238" y="3875088"/>
                        <a:ext cx="5191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ubrik 1">
            <a:extLst>
              <a:ext uri="{FF2B5EF4-FFF2-40B4-BE49-F238E27FC236}">
                <a16:creationId xmlns:a16="http://schemas.microsoft.com/office/drawing/2014/main" id="{1FD5D4E1-BA4B-4EF6-9270-C9AA2BEE6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620000" cy="838200"/>
          </a:xfrm>
        </p:spPr>
        <p:txBody>
          <a:bodyPr/>
          <a:lstStyle/>
          <a:p>
            <a:r>
              <a:rPr lang="sv-SE" altLang="sv-SE" sz="2400" i="1" dirty="0" err="1"/>
              <a:t>Example</a:t>
            </a:r>
            <a:r>
              <a:rPr lang="sv-SE" altLang="sv-SE" sz="2400" i="1" dirty="0"/>
              <a:t> </a:t>
            </a:r>
            <a:br>
              <a:rPr lang="sv-SE" altLang="sv-SE" i="1"/>
            </a:br>
            <a:r>
              <a:rPr lang="en-GB" altLang="sv-SE" sz="3600" i="1" dirty="0"/>
              <a:t>Australian attempts to shift the policy paradigm 1991-1993</a:t>
            </a:r>
            <a:endParaRPr lang="en-GB" altLang="sv-SE" sz="3600" dirty="0"/>
          </a:p>
        </p:txBody>
      </p:sp>
      <p:sp>
        <p:nvSpPr>
          <p:cNvPr id="48130" name="Platshållare för innehåll 2">
            <a:extLst>
              <a:ext uri="{FF2B5EF4-FFF2-40B4-BE49-F238E27FC236}">
                <a16:creationId xmlns:a16="http://schemas.microsoft.com/office/drawing/2014/main" id="{57CD37D0-5D58-44DC-A5CD-9065154277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916113"/>
            <a:ext cx="6985000" cy="4267200"/>
          </a:xfrm>
        </p:spPr>
        <p:txBody>
          <a:bodyPr/>
          <a:lstStyle/>
          <a:p>
            <a:r>
              <a:rPr lang="en-US" altLang="sv-SE" dirty="0"/>
              <a:t>“Fightback” proposal by Liberal Party leader John Hewson, radical market-liberal reform agenda and the GTS</a:t>
            </a:r>
            <a:endParaRPr lang="sv-SE" altLang="sv-SE" dirty="0"/>
          </a:p>
          <a:p>
            <a:r>
              <a:rPr lang="en-US" altLang="sv-SE" dirty="0"/>
              <a:t>Keating’s “New Australian Policy” with a new narrative, multiculturalism, pro-Asia, cutting ties with British Crown</a:t>
            </a:r>
          </a:p>
          <a:p>
            <a:r>
              <a:rPr lang="en-US" altLang="sv-SE" dirty="0"/>
              <a:t>Both failed due to bad reform strategies</a:t>
            </a:r>
          </a:p>
          <a:p>
            <a:r>
              <a:rPr lang="en-US" altLang="sv-SE" dirty="0"/>
              <a:t>Too radical for middle class voters</a:t>
            </a:r>
          </a:p>
        </p:txBody>
      </p:sp>
      <p:pic>
        <p:nvPicPr>
          <p:cNvPr id="48131" name="Bildobjekt 3">
            <a:extLst>
              <a:ext uri="{FF2B5EF4-FFF2-40B4-BE49-F238E27FC236}">
                <a16:creationId xmlns:a16="http://schemas.microsoft.com/office/drawing/2014/main" id="{6F181816-B756-4C25-B514-F8129D36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916113"/>
            <a:ext cx="10445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1" descr="http://www.nndb.com/people/215/000110882/paul-keating-1.jpg">
            <a:extLst>
              <a:ext uri="{FF2B5EF4-FFF2-40B4-BE49-F238E27FC236}">
                <a16:creationId xmlns:a16="http://schemas.microsoft.com/office/drawing/2014/main" id="{4CDE5C98-4523-4952-B4DB-F7BCC944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3716338"/>
            <a:ext cx="11747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ubrik 1">
            <a:extLst>
              <a:ext uri="{FF2B5EF4-FFF2-40B4-BE49-F238E27FC236}">
                <a16:creationId xmlns:a16="http://schemas.microsoft.com/office/drawing/2014/main" id="{05186B35-53CC-414B-9B3F-40134AEF3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Results of the case studies </a:t>
            </a:r>
          </a:p>
        </p:txBody>
      </p:sp>
      <p:sp>
        <p:nvSpPr>
          <p:cNvPr id="49154" name="Platshållare för innehåll 2">
            <a:extLst>
              <a:ext uri="{FF2B5EF4-FFF2-40B4-BE49-F238E27FC236}">
                <a16:creationId xmlns:a16="http://schemas.microsoft.com/office/drawing/2014/main" id="{E71AB0B2-C122-44E3-8520-A52053987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82750"/>
            <a:ext cx="7620000" cy="4267200"/>
          </a:xfrm>
        </p:spPr>
        <p:txBody>
          <a:bodyPr/>
          <a:lstStyle/>
          <a:p>
            <a:r>
              <a:rPr lang="en-US" altLang="sv-SE" dirty="0"/>
              <a:t>The </a:t>
            </a:r>
            <a:r>
              <a:rPr lang="en-US" altLang="sv-SE" i="1" dirty="0"/>
              <a:t>reform cycle </a:t>
            </a:r>
            <a:r>
              <a:rPr lang="en-US" altLang="sv-SE" dirty="0"/>
              <a:t>fits the empirical evidence very well in both Sweden an Australia </a:t>
            </a:r>
            <a:r>
              <a:rPr lang="mr-IN" altLang="sv-SE" dirty="0"/>
              <a:t>–</a:t>
            </a:r>
            <a:r>
              <a:rPr lang="en-US" altLang="sv-SE" dirty="0"/>
              <a:t> ideas and policy entrepreneurs crucial</a:t>
            </a:r>
          </a:p>
          <a:p>
            <a:endParaRPr lang="en-US" altLang="sv-SE" sz="1000"/>
          </a:p>
          <a:p>
            <a:r>
              <a:rPr lang="en-US" altLang="sv-SE" sz="2800" dirty="0"/>
              <a:t>All three </a:t>
            </a:r>
            <a:r>
              <a:rPr lang="en-US" altLang="sv-SE" sz="2800" i="1" dirty="0"/>
              <a:t>reform strategies </a:t>
            </a:r>
            <a:r>
              <a:rPr lang="en-US" altLang="sv-SE" sz="2800" dirty="0"/>
              <a:t>also important, not the least </a:t>
            </a:r>
            <a:r>
              <a:rPr lang="en-GB" altLang="sv-SE" sz="2800" dirty="0"/>
              <a:t>Machiavellian strategies. But idea-based Kuhnian strategies perhaps most important</a:t>
            </a:r>
          </a:p>
          <a:p>
            <a:pPr>
              <a:buFontTx/>
              <a:buNone/>
            </a:pPr>
            <a:endParaRPr lang="en-GB" altLang="sv-SE" sz="1000" i="1"/>
          </a:p>
          <a:p>
            <a:pPr>
              <a:buFontTx/>
              <a:buNone/>
            </a:pPr>
            <a:r>
              <a:rPr lang="en-US" altLang="sv-SE" sz="2800" i="1" dirty="0"/>
              <a:t>Modern statecraft </a:t>
            </a:r>
            <a:r>
              <a:rPr lang="en-US" altLang="sv-SE" sz="2800" dirty="0"/>
              <a:t>requires a combination of knowing </a:t>
            </a:r>
            <a:r>
              <a:rPr lang="en-US" altLang="sv-SE" sz="2800" i="1" dirty="0"/>
              <a:t>what</a:t>
            </a:r>
            <a:r>
              <a:rPr lang="en-US" altLang="sv-SE" sz="2800" dirty="0"/>
              <a:t> and knowing </a:t>
            </a:r>
            <a:r>
              <a:rPr lang="en-US" altLang="sv-SE" sz="2800" i="1" dirty="0"/>
              <a:t>how</a:t>
            </a:r>
            <a:endParaRPr lang="en-GB" altLang="sv-SE" sz="2800" i="1" dirty="0"/>
          </a:p>
          <a:p>
            <a:endParaRPr lang="en-US" altLang="sv-SE" sz="2800"/>
          </a:p>
          <a:p>
            <a:endParaRPr lang="en-US" altLang="sv-SE" sz="2800" i="1"/>
          </a:p>
          <a:p>
            <a:endParaRPr lang="en-US" altLang="sv-S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>
            <a:extLst>
              <a:ext uri="{FF2B5EF4-FFF2-40B4-BE49-F238E27FC236}">
                <a16:creationId xmlns:a16="http://schemas.microsoft.com/office/drawing/2014/main" id="{1BD04025-5212-49F8-B655-D2A1A3552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Statecraft</a:t>
            </a:r>
          </a:p>
        </p:txBody>
      </p:sp>
      <p:sp>
        <p:nvSpPr>
          <p:cNvPr id="18434" name="Platshållare för innehåll 2">
            <a:extLst>
              <a:ext uri="{FF2B5EF4-FFF2-40B4-BE49-F238E27FC236}">
                <a16:creationId xmlns:a16="http://schemas.microsoft.com/office/drawing/2014/main" id="{09A40873-065F-41BE-92AE-E33646E20C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063" y="1844675"/>
            <a:ext cx="7620000" cy="4267200"/>
          </a:xfrm>
        </p:spPr>
        <p:txBody>
          <a:bodyPr/>
          <a:lstStyle/>
          <a:p>
            <a:r>
              <a:rPr lang="en-US" altLang="sv-SE" sz="3200" i="1"/>
              <a:t>The art of governing an advanced democracy and welfare state well</a:t>
            </a:r>
          </a:p>
          <a:p>
            <a:r>
              <a:rPr lang="en-US" altLang="sv-SE" sz="3200"/>
              <a:t>Implementation of </a:t>
            </a:r>
            <a:r>
              <a:rPr lang="en-US" altLang="sv-SE" sz="3200" i="1"/>
              <a:t>welfare-enhancing institutional change </a:t>
            </a:r>
            <a:r>
              <a:rPr lang="en-US" altLang="sv-SE" sz="3200"/>
              <a:t>= </a:t>
            </a:r>
            <a:r>
              <a:rPr lang="en-US" altLang="sv-SE" sz="3200" i="1"/>
              <a:t>reforms</a:t>
            </a:r>
          </a:p>
          <a:p>
            <a:r>
              <a:rPr lang="en-US" altLang="sv-SE" sz="3200"/>
              <a:t>Most often equivalent to </a:t>
            </a:r>
            <a:r>
              <a:rPr lang="en-US" altLang="sv-SE" sz="3200" i="1"/>
              <a:t>liberal statecraft</a:t>
            </a:r>
            <a:r>
              <a:rPr lang="en-US" altLang="sv-SE" sz="3200"/>
              <a:t>, i.e., </a:t>
            </a:r>
            <a:r>
              <a:rPr lang="en-US" altLang="sv-SE" sz="3200" i="1"/>
              <a:t>policies that increase liberty and make society more free</a:t>
            </a:r>
            <a:endParaRPr lang="sv-SE" altLang="sv-SE" sz="3200" i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ubrik 1">
            <a:extLst>
              <a:ext uri="{FF2B5EF4-FFF2-40B4-BE49-F238E27FC236}">
                <a16:creationId xmlns:a16="http://schemas.microsoft.com/office/drawing/2014/main" id="{E5823E99-3C65-4EC1-A306-1BC4051AA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Remaining puzzles</a:t>
            </a:r>
          </a:p>
        </p:txBody>
      </p:sp>
      <p:sp>
        <p:nvSpPr>
          <p:cNvPr id="50178" name="Platshållare för innehåll 2">
            <a:extLst>
              <a:ext uri="{FF2B5EF4-FFF2-40B4-BE49-F238E27FC236}">
                <a16:creationId xmlns:a16="http://schemas.microsoft.com/office/drawing/2014/main" id="{EC949422-041D-4738-90C8-C6F8BB4560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sv-SE" sz="3200" dirty="0"/>
              <a:t>Why not welfare-decreasing, illiberal institutional changes instead?</a:t>
            </a:r>
          </a:p>
          <a:p>
            <a:pPr marL="514350" indent="-514350">
              <a:buFontTx/>
              <a:buAutoNum type="arabicPeriod"/>
            </a:pPr>
            <a:endParaRPr lang="en-US" altLang="sv-SE" sz="3200"/>
          </a:p>
          <a:p>
            <a:pPr marL="514350" indent="-514350">
              <a:buFontTx/>
              <a:buAutoNum type="arabicPeriod"/>
            </a:pPr>
            <a:r>
              <a:rPr lang="en-US" altLang="sv-SE" sz="3200" dirty="0"/>
              <a:t>How was the collective-action problem involved in liberal reforms solved?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järna: 6 punkter 2">
            <a:extLst>
              <a:ext uri="{FF2B5EF4-FFF2-40B4-BE49-F238E27FC236}">
                <a16:creationId xmlns:a16="http://schemas.microsoft.com/office/drawing/2014/main" id="{DC6EE965-C2B4-47AB-B667-590782ED109A}"/>
              </a:ext>
            </a:extLst>
          </p:cNvPr>
          <p:cNvSpPr/>
          <p:nvPr/>
        </p:nvSpPr>
        <p:spPr bwMode="auto">
          <a:xfrm>
            <a:off x="2268538" y="3213100"/>
            <a:ext cx="1030287" cy="1152525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-128"/>
            </a:endParaRPr>
          </a:p>
        </p:txBody>
      </p:sp>
      <p:sp>
        <p:nvSpPr>
          <p:cNvPr id="51202" name="Rubrik 1">
            <a:extLst>
              <a:ext uri="{FF2B5EF4-FFF2-40B4-BE49-F238E27FC236}">
                <a16:creationId xmlns:a16="http://schemas.microsoft.com/office/drawing/2014/main" id="{8836BB08-C711-4A92-B3E5-298F27957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504825"/>
            <a:ext cx="7453313" cy="882650"/>
          </a:xfrm>
        </p:spPr>
        <p:txBody>
          <a:bodyPr/>
          <a:lstStyle/>
          <a:p>
            <a:r>
              <a:rPr lang="en-US" altLang="sv-SE" dirty="0"/>
              <a:t>Polycentric experiential learning important</a:t>
            </a:r>
          </a:p>
        </p:txBody>
      </p:sp>
      <p:pic>
        <p:nvPicPr>
          <p:cNvPr id="2" name="Diagram 1">
            <a:extLst>
              <a:ext uri="{FF2B5EF4-FFF2-40B4-BE49-F238E27FC236}">
                <a16:creationId xmlns:a16="http://schemas.microsoft.com/office/drawing/2014/main" id="{9457FBA5-7495-4E89-9921-4BD57437A0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84300"/>
            <a:ext cx="4902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ruta 2">
            <a:extLst>
              <a:ext uri="{FF2B5EF4-FFF2-40B4-BE49-F238E27FC236}">
                <a16:creationId xmlns:a16="http://schemas.microsoft.com/office/drawing/2014/main" id="{90A5E0C0-7F67-41FA-8842-FA7FC4D0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1425575"/>
            <a:ext cx="3081338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2200" dirty="0"/>
              <a:t>Many policy ideas were developed in the reform process itself</a:t>
            </a:r>
          </a:p>
          <a:p>
            <a:pPr>
              <a:spcBef>
                <a:spcPct val="0"/>
              </a:spcBef>
            </a:pPr>
            <a:r>
              <a:rPr lang="en-US" altLang="sv-SE" sz="2200" i="0" dirty="0"/>
              <a:t>Took place in the </a:t>
            </a:r>
            <a:r>
              <a:rPr lang="en-US" altLang="sv-SE" sz="2200" dirty="0"/>
              <a:t>central zone – </a:t>
            </a:r>
            <a:r>
              <a:rPr lang="en-US" altLang="sv-SE" sz="2200" i="0" dirty="0"/>
              <a:t>many actors involved</a:t>
            </a:r>
          </a:p>
          <a:p>
            <a:pPr>
              <a:spcBef>
                <a:spcPct val="0"/>
              </a:spcBef>
            </a:pPr>
            <a:r>
              <a:rPr lang="en-US" altLang="sv-SE" sz="2200" i="0" dirty="0"/>
              <a:t>Largely top down</a:t>
            </a:r>
          </a:p>
          <a:p>
            <a:pPr>
              <a:spcBef>
                <a:spcPct val="0"/>
              </a:spcBef>
            </a:pPr>
            <a:r>
              <a:rPr lang="en-US" altLang="sv-SE" sz="2200" i="0" dirty="0"/>
              <a:t>Hard-won reforms were often kept by opponents</a:t>
            </a:r>
          </a:p>
          <a:p>
            <a:pPr>
              <a:spcBef>
                <a:spcPct val="0"/>
              </a:spcBef>
            </a:pPr>
            <a:r>
              <a:rPr lang="en-US" altLang="sv-SE" sz="2200" i="0" dirty="0"/>
              <a:t>Analytical skills where crucial in this</a:t>
            </a:r>
          </a:p>
          <a:p>
            <a:pPr>
              <a:spcBef>
                <a:spcPct val="0"/>
              </a:spcBef>
            </a:pPr>
            <a:endParaRPr lang="sv-SE" altLang="sv-SE" sz="2400" i="0"/>
          </a:p>
        </p:txBody>
      </p:sp>
      <p:sp>
        <p:nvSpPr>
          <p:cNvPr id="51205" name="textruta 2">
            <a:extLst>
              <a:ext uri="{FF2B5EF4-FFF2-40B4-BE49-F238E27FC236}">
                <a16:creationId xmlns:a16="http://schemas.microsoft.com/office/drawing/2014/main" id="{1772B11E-EF32-48DD-BBC1-74FE7D41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3484563"/>
            <a:ext cx="110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v-SE" sz="1600" dirty="0"/>
              <a:t>Central Zone</a:t>
            </a:r>
          </a:p>
        </p:txBody>
      </p:sp>
      <p:grpSp>
        <p:nvGrpSpPr>
          <p:cNvPr id="51206" name="Grupp 5">
            <a:extLst>
              <a:ext uri="{FF2B5EF4-FFF2-40B4-BE49-F238E27FC236}">
                <a16:creationId xmlns:a16="http://schemas.microsoft.com/office/drawing/2014/main" id="{07473E1E-65D1-4BDA-840A-16CF0FCE988D}"/>
              </a:ext>
            </a:extLst>
          </p:cNvPr>
          <p:cNvGrpSpPr>
            <a:grpSpLocks/>
          </p:cNvGrpSpPr>
          <p:nvPr/>
        </p:nvGrpSpPr>
        <p:grpSpPr bwMode="auto">
          <a:xfrm>
            <a:off x="7688263" y="195263"/>
            <a:ext cx="1493837" cy="1427162"/>
            <a:chOff x="3347830" y="392953"/>
            <a:chExt cx="1966902" cy="2082889"/>
          </a:xfrm>
        </p:grpSpPr>
        <p:sp>
          <p:nvSpPr>
            <p:cNvPr id="7" name="Form 6">
              <a:extLst>
                <a:ext uri="{FF2B5EF4-FFF2-40B4-BE49-F238E27FC236}">
                  <a16:creationId xmlns:a16="http://schemas.microsoft.com/office/drawing/2014/main" id="{A1DB3C6B-2320-4345-ADBC-63AB5D8B2BB1}"/>
                </a:ext>
              </a:extLst>
            </p:cNvPr>
            <p:cNvSpPr/>
            <p:nvPr/>
          </p:nvSpPr>
          <p:spPr>
            <a:xfrm rot="20700000">
              <a:off x="3347830" y="392953"/>
              <a:ext cx="1966902" cy="2082889"/>
            </a:xfrm>
            <a:prstGeom prst="gear6">
              <a:avLst/>
            </a:prstGeom>
            <a:solidFill>
              <a:srgbClr val="629DD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 4">
              <a:extLst>
                <a:ext uri="{FF2B5EF4-FFF2-40B4-BE49-F238E27FC236}">
                  <a16:creationId xmlns:a16="http://schemas.microsoft.com/office/drawing/2014/main" id="{28C93C6E-CC47-451F-ADB8-3EB7F7BEC34A}"/>
                </a:ext>
              </a:extLst>
            </p:cNvPr>
            <p:cNvSpPr txBox="1"/>
            <p:nvPr/>
          </p:nvSpPr>
          <p:spPr>
            <a:xfrm>
              <a:off x="3673905" y="777558"/>
              <a:ext cx="1314751" cy="1313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1400" dirty="0" err="1"/>
                <a:t>Polycentric</a:t>
              </a:r>
              <a:r>
                <a:rPr lang="sv-SE" sz="1400" dirty="0"/>
                <a:t> </a:t>
              </a:r>
              <a:r>
                <a:rPr lang="sv-SE" sz="1400" dirty="0" err="1"/>
                <a:t>learning</a:t>
              </a:r>
              <a:endParaRPr lang="sv-SE" sz="140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ubrik 1">
            <a:extLst>
              <a:ext uri="{FF2B5EF4-FFF2-40B4-BE49-F238E27FC236}">
                <a16:creationId xmlns:a16="http://schemas.microsoft.com/office/drawing/2014/main" id="{CBDC466F-E80D-4998-AEE5-3D2A6F758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i="1" dirty="0"/>
              <a:t>Modern statecraft</a:t>
            </a:r>
            <a:endParaRPr lang="sv-SE" altLang="sv-SE" i="1" dirty="0"/>
          </a:p>
        </p:txBody>
      </p:sp>
      <p:sp>
        <p:nvSpPr>
          <p:cNvPr id="52226" name="Platshållare för innehåll 2">
            <a:extLst>
              <a:ext uri="{FF2B5EF4-FFF2-40B4-BE49-F238E27FC236}">
                <a16:creationId xmlns:a16="http://schemas.microsoft.com/office/drawing/2014/main" id="{A46E54FB-E709-4276-A700-ECB2D135A5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3288" y="1773238"/>
            <a:ext cx="7620000" cy="4267200"/>
          </a:xfrm>
        </p:spPr>
        <p:txBody>
          <a:bodyPr/>
          <a:lstStyle/>
          <a:p>
            <a:r>
              <a:rPr lang="en-US" altLang="sv-SE" sz="2800" dirty="0"/>
              <a:t>The art of governing well by implementing welfare-enhancing, liberal reforms</a:t>
            </a:r>
          </a:p>
          <a:p>
            <a:r>
              <a:rPr lang="en-US" altLang="sv-SE" dirty="0"/>
              <a:t>Requires both analytical and political skills</a:t>
            </a:r>
            <a:endParaRPr lang="en-US" altLang="sv-SE" sz="800" dirty="0"/>
          </a:p>
          <a:p>
            <a:r>
              <a:rPr lang="en-US" altLang="sv-SE" dirty="0"/>
              <a:t>Takes place within the reform cycle, where  Popperian, Kuhnian, and Machiavellian reform strategies are used</a:t>
            </a:r>
          </a:p>
          <a:p>
            <a:endParaRPr lang="en-US" altLang="sv-SE" sz="800"/>
          </a:p>
          <a:p>
            <a:r>
              <a:rPr lang="en-US" altLang="sv-SE" dirty="0"/>
              <a:t>Requires a polycentric effort of experiential leaning, in the central zone of a country </a:t>
            </a:r>
            <a:endParaRPr lang="sv-SE" altLang="sv-S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>
            <a:extLst>
              <a:ext uri="{FF2B5EF4-FFF2-40B4-BE49-F238E27FC236}">
                <a16:creationId xmlns:a16="http://schemas.microsoft.com/office/drawing/2014/main" id="{5455C14F-BA61-4E13-BDAA-FF12E9887DB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0200"/>
            <a:ext cx="80772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ubrik 1">
            <a:extLst>
              <a:ext uri="{FF2B5EF4-FFF2-40B4-BE49-F238E27FC236}">
                <a16:creationId xmlns:a16="http://schemas.microsoft.com/office/drawing/2014/main" id="{FCFD74D5-9CBD-4872-B9BA-49B747B11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288" y="620713"/>
            <a:ext cx="7832725" cy="838200"/>
          </a:xfrm>
        </p:spPr>
        <p:txBody>
          <a:bodyPr/>
          <a:lstStyle/>
          <a:p>
            <a:r>
              <a:rPr lang="en-US" altLang="sv-SE" dirty="0"/>
              <a:t>   Modern 				Statecraft</a:t>
            </a:r>
          </a:p>
        </p:txBody>
      </p:sp>
      <p:pic>
        <p:nvPicPr>
          <p:cNvPr id="4" name="Diagram 3">
            <a:extLst>
              <a:ext uri="{FF2B5EF4-FFF2-40B4-BE49-F238E27FC236}">
                <a16:creationId xmlns:a16="http://schemas.microsoft.com/office/drawing/2014/main" id="{6AD23B2E-80BB-474B-9228-51C5BA132D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492500"/>
            <a:ext cx="2413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iagram 4">
            <a:extLst>
              <a:ext uri="{FF2B5EF4-FFF2-40B4-BE49-F238E27FC236}">
                <a16:creationId xmlns:a16="http://schemas.microsoft.com/office/drawing/2014/main" id="{6B41199B-E528-45D4-84E6-68B808CA2D7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092200"/>
            <a:ext cx="16891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iagram 14">
            <a:extLst>
              <a:ext uri="{FF2B5EF4-FFF2-40B4-BE49-F238E27FC236}">
                <a16:creationId xmlns:a16="http://schemas.microsoft.com/office/drawing/2014/main" id="{FB6244AA-97E3-49F4-9F6F-ABAC990CFF9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895600"/>
            <a:ext cx="1600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textruta 6">
            <a:extLst>
              <a:ext uri="{FF2B5EF4-FFF2-40B4-BE49-F238E27FC236}">
                <a16:creationId xmlns:a16="http://schemas.microsoft.com/office/drawing/2014/main" id="{CD101DFE-96CD-48DE-B97E-35D9D12F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5779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v-SE" sz="800" dirty="0">
                <a:solidFill>
                  <a:schemeClr val="bg1"/>
                </a:solidFill>
              </a:rPr>
              <a:t>Central Zone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ubrik 3">
            <a:extLst>
              <a:ext uri="{FF2B5EF4-FFF2-40B4-BE49-F238E27FC236}">
                <a16:creationId xmlns:a16="http://schemas.microsoft.com/office/drawing/2014/main" id="{416D5BB2-D89D-4340-91E5-18349A0CB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424863" cy="838200"/>
          </a:xfrm>
        </p:spPr>
        <p:txBody>
          <a:bodyPr/>
          <a:lstStyle/>
          <a:p>
            <a:br>
              <a:rPr lang="sv-SE" altLang="sv-SE"/>
            </a:br>
            <a:r>
              <a:rPr lang="sv-SE" altLang="sv-SE" sz="2000" i="1" dirty="0" err="1"/>
              <a:t>Summary</a:t>
            </a:r>
            <a:br>
              <a:rPr lang="sv-SE" altLang="sv-SE"/>
            </a:br>
            <a:r>
              <a:rPr lang="sv-SE" altLang="sv-SE" sz="3600" dirty="0"/>
              <a:t>To </a:t>
            </a:r>
            <a:r>
              <a:rPr lang="sv-SE" altLang="sv-SE" sz="3600" dirty="0" err="1"/>
              <a:t>promote</a:t>
            </a:r>
            <a:r>
              <a:rPr lang="sv-SE" altLang="sv-SE" sz="3600" dirty="0"/>
              <a:t> </a:t>
            </a:r>
            <a:r>
              <a:rPr lang="sv-SE" altLang="sv-SE" sz="3600" dirty="0" err="1"/>
              <a:t>classical</a:t>
            </a:r>
            <a:r>
              <a:rPr lang="sv-SE" altLang="sv-SE" sz="3600" dirty="0"/>
              <a:t> liberal reforms</a:t>
            </a:r>
          </a:p>
        </p:txBody>
      </p:sp>
      <p:sp>
        <p:nvSpPr>
          <p:cNvPr id="25603" name="Platshållare för innehåll 4">
            <a:extLst>
              <a:ext uri="{FF2B5EF4-FFF2-40B4-BE49-F238E27FC236}">
                <a16:creationId xmlns:a16="http://schemas.microsoft.com/office/drawing/2014/main" id="{632F6BD2-F42A-4807-BF03-B7FB9F37A0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28775"/>
            <a:ext cx="7545388" cy="3744913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GB" altLang="sv-SE" sz="2800" dirty="0"/>
              <a:t>Analyse the </a:t>
            </a:r>
            <a:r>
              <a:rPr lang="en-GB" altLang="sv-SE" sz="2800" i="1" dirty="0"/>
              <a:t>economic and social conditions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altLang="sv-SE" sz="2800" dirty="0"/>
              <a:t>Conquer the </a:t>
            </a:r>
            <a:r>
              <a:rPr lang="en-GB" altLang="sv-SE" sz="2800" i="1" dirty="0"/>
              <a:t>idea </a:t>
            </a:r>
            <a:r>
              <a:rPr lang="en-GB" altLang="sv-SE" sz="2800" dirty="0"/>
              <a:t>arena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altLang="sv-SE" sz="2800" dirty="0"/>
              <a:t>Promote</a:t>
            </a:r>
            <a:r>
              <a:rPr lang="en-GB" altLang="sv-SE" sz="2800" i="1" dirty="0"/>
              <a:t> policy entrepreneurs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altLang="sv-SE" sz="2800" dirty="0"/>
              <a:t>Form </a:t>
            </a:r>
            <a:r>
              <a:rPr lang="en-GB" altLang="sv-SE" sz="2800" i="1" dirty="0"/>
              <a:t>advocacy coalitions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altLang="sv-SE" sz="2800" dirty="0"/>
              <a:t>Invest </a:t>
            </a:r>
            <a:r>
              <a:rPr lang="en-GB" altLang="sv-SE" sz="2800" i="1" dirty="0"/>
              <a:t>power resources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altLang="sv-SE" sz="2800" dirty="0"/>
              <a:t>Use all </a:t>
            </a:r>
            <a:r>
              <a:rPr lang="en-GB" altLang="sv-SE" sz="2800" i="1" dirty="0"/>
              <a:t>reform strategies</a:t>
            </a:r>
          </a:p>
          <a:p>
            <a:pPr marL="0" indent="0">
              <a:buFontTx/>
              <a:buNone/>
              <a:defRPr/>
            </a:pPr>
            <a:endParaRPr lang="en-GB" altLang="sv-SE" sz="1000" i="1" dirty="0"/>
          </a:p>
          <a:p>
            <a:pPr marL="0" indent="0">
              <a:buFontTx/>
              <a:buNone/>
              <a:defRPr/>
            </a:pPr>
            <a:r>
              <a:rPr lang="en-GB" altLang="sv-SE" sz="2800" dirty="0"/>
              <a:t>It is a </a:t>
            </a:r>
            <a:r>
              <a:rPr lang="en-GB" altLang="sv-SE" sz="2800" i="1" dirty="0"/>
              <a:t>long-run</a:t>
            </a:r>
            <a:r>
              <a:rPr lang="en-GB" altLang="sv-SE" sz="2800" dirty="0"/>
              <a:t> project with great potential!</a:t>
            </a:r>
          </a:p>
          <a:p>
            <a:pPr marL="0" indent="0">
              <a:buFontTx/>
              <a:buNone/>
              <a:defRPr/>
            </a:pPr>
            <a:endParaRPr lang="en-GB" altLang="sv-SE" sz="3200" dirty="0"/>
          </a:p>
          <a:p>
            <a:pPr marL="0" indent="0">
              <a:buFontTx/>
              <a:buNone/>
              <a:defRPr/>
            </a:pPr>
            <a:endParaRPr lang="en-GB" altLang="sv-SE" i="1" dirty="0"/>
          </a:p>
          <a:p>
            <a:pPr marL="514350" indent="-514350">
              <a:defRPr/>
            </a:pPr>
            <a:endParaRPr lang="sv-SE" altLang="sv-SE" dirty="0"/>
          </a:p>
        </p:txBody>
      </p:sp>
      <p:pic>
        <p:nvPicPr>
          <p:cNvPr id="54275" name="Bildobjekt 2">
            <a:extLst>
              <a:ext uri="{FF2B5EF4-FFF2-40B4-BE49-F238E27FC236}">
                <a16:creationId xmlns:a16="http://schemas.microsoft.com/office/drawing/2014/main" id="{F21259AD-D529-41C6-85B3-93322A53F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60600"/>
            <a:ext cx="163671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A488210-FF4F-4538-97DC-B665E00DA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8363" y="908050"/>
            <a:ext cx="7620000" cy="838200"/>
          </a:xfrm>
        </p:spPr>
        <p:txBody>
          <a:bodyPr/>
          <a:lstStyle/>
          <a:p>
            <a:r>
              <a:rPr lang="en-US" altLang="sv-SE"/>
              <a:t>A very strong </a:t>
            </a:r>
            <a:r>
              <a:rPr lang="en-US" altLang="sv-SE" i="1"/>
              <a:t>status quo-bias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96A4F27-0DFF-440E-8164-BD8A6EDCB5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8838" y="1989138"/>
            <a:ext cx="7985125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sv-SE" sz="3200"/>
              <a:t>Special interest and public-goods traps</a:t>
            </a:r>
            <a:endParaRPr lang="sv-SE" altLang="sv-SE" sz="3200"/>
          </a:p>
          <a:p>
            <a:pPr marL="514350" indent="-514350">
              <a:buFontTx/>
              <a:buAutoNum type="arabicPeriod"/>
            </a:pPr>
            <a:r>
              <a:rPr lang="en-US" altLang="sv-SE" sz="3200"/>
              <a:t>Negativity biases and ideational traps</a:t>
            </a:r>
            <a:endParaRPr lang="sv-SE" altLang="sv-SE" sz="3200"/>
          </a:p>
          <a:p>
            <a:pPr marL="514350" indent="-514350">
              <a:buFontTx/>
              <a:buAutoNum type="arabicPeriod"/>
            </a:pPr>
            <a:r>
              <a:rPr lang="en-US" altLang="sv-SE" sz="3200"/>
              <a:t>Public opinion and preference falsification</a:t>
            </a:r>
            <a:endParaRPr lang="sv-SE" altLang="sv-SE" sz="3200"/>
          </a:p>
          <a:p>
            <a:pPr marL="514350" indent="-514350">
              <a:buFontTx/>
              <a:buAutoNum type="arabicPeriod"/>
            </a:pPr>
            <a:endParaRPr lang="en-US" altLang="sv-SE" sz="1000"/>
          </a:p>
          <a:p>
            <a:pPr marL="514350" indent="-514350">
              <a:buFontTx/>
              <a:buNone/>
            </a:pPr>
            <a:endParaRPr lang="en-US" altLang="sv-SE" sz="800" i="1"/>
          </a:p>
          <a:p>
            <a:pPr marL="514350" indent="-514350">
              <a:buFontTx/>
              <a:buNone/>
            </a:pPr>
            <a:r>
              <a:rPr lang="en-US" altLang="sv-SE" sz="3200" i="1"/>
              <a:t>	Especially difficult in advanced democracies and welfare states</a:t>
            </a:r>
            <a:endParaRPr lang="en-US" altLang="sv-SE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>
            <a:extLst>
              <a:ext uri="{FF2B5EF4-FFF2-40B4-BE49-F238E27FC236}">
                <a16:creationId xmlns:a16="http://schemas.microsoft.com/office/drawing/2014/main" id="{656EC738-DE81-4DC7-9412-897036B0D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631825"/>
            <a:ext cx="8229600" cy="1143000"/>
          </a:xfrm>
        </p:spPr>
        <p:txBody>
          <a:bodyPr/>
          <a:lstStyle/>
          <a:p>
            <a:r>
              <a:rPr lang="en-CA" altLang="sv-SE"/>
              <a:t>Sweden in the 1970s and -80s</a:t>
            </a:r>
            <a:br>
              <a:rPr lang="en-CA" altLang="sv-SE"/>
            </a:br>
            <a:r>
              <a:rPr lang="en-CA" altLang="sv-SE" sz="3200" i="1"/>
              <a:t>The Swedish Model</a:t>
            </a:r>
            <a:endParaRPr lang="en-CA" altLang="sv-SE"/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09A694FA-E4BA-40A0-85C2-F64978D4260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42938" y="2205038"/>
            <a:ext cx="7512050" cy="3951287"/>
          </a:xfrm>
        </p:spPr>
        <p:txBody>
          <a:bodyPr/>
          <a:lstStyle/>
          <a:p>
            <a:pPr>
              <a:defRPr/>
            </a:pPr>
            <a:r>
              <a:rPr lang="en-US" altLang="sv-SE" sz="3200" dirty="0"/>
              <a:t>Extensive transfer systems </a:t>
            </a:r>
          </a:p>
          <a:p>
            <a:pPr>
              <a:defRPr/>
            </a:pPr>
            <a:r>
              <a:rPr lang="en-US" altLang="sv-SE" sz="3200" dirty="0"/>
              <a:t>Large public sector and bureaucracy</a:t>
            </a:r>
          </a:p>
          <a:p>
            <a:pPr>
              <a:defRPr/>
            </a:pPr>
            <a:r>
              <a:rPr lang="en-US" altLang="sv-SE" sz="3200" dirty="0"/>
              <a:t>Public production of welfare services</a:t>
            </a:r>
          </a:p>
          <a:p>
            <a:pPr>
              <a:defRPr/>
            </a:pPr>
            <a:r>
              <a:rPr lang="en-US" altLang="sv-SE" sz="3200" dirty="0"/>
              <a:t>Labor market regulations</a:t>
            </a:r>
          </a:p>
          <a:p>
            <a:pPr>
              <a:defRPr/>
            </a:pPr>
            <a:r>
              <a:rPr lang="en-US" altLang="sv-SE" sz="3200" dirty="0"/>
              <a:t>Progressive income taxes, high capital taxes, and a very high tax burden</a:t>
            </a:r>
          </a:p>
          <a:p>
            <a:pPr marL="0" indent="0">
              <a:buFontTx/>
              <a:buNone/>
              <a:defRPr/>
            </a:pPr>
            <a:endParaRPr lang="en-US" altLang="sv-SE" sz="3200" dirty="0"/>
          </a:p>
          <a:p>
            <a:pPr marL="0" indent="0">
              <a:buFontTx/>
              <a:buNone/>
              <a:defRPr/>
            </a:pPr>
            <a:r>
              <a:rPr lang="en-US" altLang="sv-SE" sz="3200" dirty="0"/>
              <a:t>	</a:t>
            </a:r>
            <a:endParaRPr lang="sv-SE" altLang="sv-SE" sz="3200" i="1" dirty="0"/>
          </a:p>
        </p:txBody>
      </p:sp>
      <p:pic>
        <p:nvPicPr>
          <p:cNvPr id="21507" name="Picture 5" descr="Sweden's Flag">
            <a:extLst>
              <a:ext uri="{FF2B5EF4-FFF2-40B4-BE49-F238E27FC236}">
                <a16:creationId xmlns:a16="http://schemas.microsoft.com/office/drawing/2014/main" id="{A7362807-CD25-42B1-AAD6-5C9A330B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344613"/>
            <a:ext cx="1835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>
            <a:extLst>
              <a:ext uri="{FF2B5EF4-FFF2-40B4-BE49-F238E27FC236}">
                <a16:creationId xmlns:a16="http://schemas.microsoft.com/office/drawing/2014/main" id="{6BEDF27A-C704-476E-9C54-EB38F6D4B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52513"/>
            <a:ext cx="7620000" cy="838200"/>
          </a:xfrm>
        </p:spPr>
        <p:txBody>
          <a:bodyPr/>
          <a:lstStyle/>
          <a:p>
            <a:r>
              <a:rPr lang="sv-SE" altLang="sv-SE"/>
              <a:t>Australia </a:t>
            </a:r>
            <a:r>
              <a:rPr lang="en-CA" altLang="sv-SE"/>
              <a:t>in the 1970s and -80s</a:t>
            </a:r>
            <a:br>
              <a:rPr lang="sv-SE" altLang="sv-SE" sz="3200" i="1"/>
            </a:br>
            <a:r>
              <a:rPr lang="sv-SE" altLang="sv-SE" sz="3200" i="1"/>
              <a:t>Australian settlement</a:t>
            </a:r>
          </a:p>
        </p:txBody>
      </p:sp>
      <p:sp>
        <p:nvSpPr>
          <p:cNvPr id="22530" name="Content Placeholder 7">
            <a:extLst>
              <a:ext uri="{FF2B5EF4-FFF2-40B4-BE49-F238E27FC236}">
                <a16:creationId xmlns:a16="http://schemas.microsoft.com/office/drawing/2014/main" id="{7714668A-7197-4E03-B65D-20BE9F81C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349500"/>
            <a:ext cx="7620000" cy="426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sv-SE"/>
              <a:t>1.	</a:t>
            </a:r>
            <a:r>
              <a:rPr lang="en-US" altLang="sv-SE" sz="3200"/>
              <a:t>White Australia</a:t>
            </a:r>
          </a:p>
          <a:p>
            <a:pPr marL="0" indent="0">
              <a:buFontTx/>
              <a:buNone/>
            </a:pPr>
            <a:r>
              <a:rPr lang="en-US" altLang="sv-SE" sz="3200"/>
              <a:t>2.	Industry protection</a:t>
            </a:r>
          </a:p>
          <a:p>
            <a:pPr marL="0" indent="0">
              <a:buFontTx/>
              <a:buNone/>
            </a:pPr>
            <a:r>
              <a:rPr lang="en-US" altLang="sv-SE" sz="3200"/>
              <a:t>3.	Wage arbitration</a:t>
            </a:r>
          </a:p>
          <a:p>
            <a:pPr marL="0" indent="0">
              <a:buFontTx/>
              <a:buNone/>
            </a:pPr>
            <a:r>
              <a:rPr lang="en-US" altLang="sv-SE" sz="3200"/>
              <a:t>4.	State paternalism</a:t>
            </a:r>
          </a:p>
          <a:p>
            <a:pPr marL="0" indent="0">
              <a:buFontTx/>
              <a:buNone/>
            </a:pPr>
            <a:r>
              <a:rPr lang="en-US" altLang="sv-SE" sz="3200"/>
              <a:t>5.	Imperial benevolence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65B5F6BD-C982-40E8-B396-1E9FFB633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47925"/>
            <a:ext cx="2232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1">
            <a:extLst>
              <a:ext uri="{FF2B5EF4-FFF2-40B4-BE49-F238E27FC236}">
                <a16:creationId xmlns:a16="http://schemas.microsoft.com/office/drawing/2014/main" id="{A061F269-2B3E-4954-A66A-C9911B13F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Economic Freedom </a:t>
            </a:r>
            <a:r>
              <a:rPr lang="sv-SE" altLang="sv-SE" sz="2400"/>
              <a:t>(Fraser index)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B7B1625-9B34-4981-A43F-971CB320D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251075"/>
            <a:ext cx="12688888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2400"/>
          </a:p>
        </p:txBody>
      </p:sp>
      <p:pic>
        <p:nvPicPr>
          <p:cNvPr id="4" name="Diagram 3">
            <a:extLst>
              <a:ext uri="{FF2B5EF4-FFF2-40B4-BE49-F238E27FC236}">
                <a16:creationId xmlns:a16="http://schemas.microsoft.com/office/drawing/2014/main" id="{30D3FAAA-5AFA-4127-A335-136DA1579D0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36700"/>
            <a:ext cx="67183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1876179-CC1A-4F54-9ED8-5CACE9425E70}"/>
              </a:ext>
            </a:extLst>
          </p:cNvPr>
          <p:cNvSpPr txBox="1"/>
          <p:nvPr/>
        </p:nvSpPr>
        <p:spPr>
          <a:xfrm>
            <a:off x="5797550" y="3706813"/>
            <a:ext cx="29495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200" i="0" dirty="0"/>
              <a:t>Size of Government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200" i="0" dirty="0"/>
              <a:t>Legal System and Property Rights Protection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200" i="0" dirty="0"/>
              <a:t>Sound Money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200" i="0" dirty="0"/>
              <a:t>Freedom to Trade Internationally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200" i="0" dirty="0"/>
              <a:t>Regulation</a:t>
            </a:r>
            <a:endParaRPr lang="sv-SE" sz="1200" i="0" dirty="0"/>
          </a:p>
          <a:p>
            <a:pPr>
              <a:defRPr/>
            </a:pPr>
            <a:endParaRPr lang="sv-SE" dirty="0"/>
          </a:p>
        </p:txBody>
      </p:sp>
      <p:sp>
        <p:nvSpPr>
          <p:cNvPr id="23557" name="Rektangel 2">
            <a:extLst>
              <a:ext uri="{FF2B5EF4-FFF2-40B4-BE49-F238E27FC236}">
                <a16:creationId xmlns:a16="http://schemas.microsoft.com/office/drawing/2014/main" id="{D43E2AE6-0007-4F30-B077-A761FE4E9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609975"/>
            <a:ext cx="3095625" cy="13811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objekt 4">
            <a:extLst>
              <a:ext uri="{FF2B5EF4-FFF2-40B4-BE49-F238E27FC236}">
                <a16:creationId xmlns:a16="http://schemas.microsoft.com/office/drawing/2014/main" id="{32C264FC-05C2-47DE-AC3C-E6A62CE3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293813"/>
            <a:ext cx="4237037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E644D212-6268-4E0A-A031-8390CA94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0259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Bildobjekt 1">
            <a:extLst>
              <a:ext uri="{FF2B5EF4-FFF2-40B4-BE49-F238E27FC236}">
                <a16:creationId xmlns:a16="http://schemas.microsoft.com/office/drawing/2014/main" id="{7E954512-320E-46DA-B3B9-F6B4C466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1895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3">
            <a:extLst>
              <a:ext uri="{FF2B5EF4-FFF2-40B4-BE49-F238E27FC236}">
                <a16:creationId xmlns:a16="http://schemas.microsoft.com/office/drawing/2014/main" id="{4BA35CD5-C186-4A54-8644-24BB2FF5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938" y="412750"/>
            <a:ext cx="7620000" cy="838200"/>
          </a:xfrm>
        </p:spPr>
        <p:txBody>
          <a:bodyPr/>
          <a:lstStyle/>
          <a:p>
            <a:r>
              <a:rPr lang="sv-SE" altLang="sv-SE"/>
              <a:t>Swedish reforms 1985-2010</a:t>
            </a:r>
          </a:p>
        </p:txBody>
      </p:sp>
      <p:sp>
        <p:nvSpPr>
          <p:cNvPr id="25602" name="Platshållare för innehåll 4">
            <a:extLst>
              <a:ext uri="{FF2B5EF4-FFF2-40B4-BE49-F238E27FC236}">
                <a16:creationId xmlns:a16="http://schemas.microsoft.com/office/drawing/2014/main" id="{C72124A8-142B-4258-B8B0-FCB21FEF229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14400" y="1341438"/>
            <a:ext cx="3733800" cy="426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sv-SE" sz="1800"/>
              <a:t>1985 Deregulation of credit market</a:t>
            </a:r>
          </a:p>
          <a:p>
            <a:pPr marL="0" indent="0">
              <a:buFontTx/>
              <a:buNone/>
            </a:pPr>
            <a:r>
              <a:rPr lang="en-GB" altLang="sv-SE" sz="1800"/>
              <a:t>1989 Deregulation of foreign exchange market</a:t>
            </a:r>
          </a:p>
          <a:p>
            <a:pPr marL="0" indent="0">
              <a:buFontTx/>
              <a:buNone/>
            </a:pPr>
            <a:r>
              <a:rPr lang="en-GB" altLang="sv-SE" sz="1800"/>
              <a:t>1990 Start of deregulation of energy, postal, telephone, railway, airline markets</a:t>
            </a:r>
          </a:p>
          <a:p>
            <a:pPr marL="0" indent="0">
              <a:buFontTx/>
              <a:buNone/>
            </a:pPr>
            <a:r>
              <a:rPr lang="en-GB" altLang="sv-SE" sz="1800"/>
              <a:t>1991 Agricultural reform</a:t>
            </a:r>
          </a:p>
          <a:p>
            <a:pPr marL="0" indent="0">
              <a:buFontTx/>
              <a:buNone/>
            </a:pPr>
            <a:r>
              <a:rPr lang="en-GB" altLang="sv-SE" sz="1800"/>
              <a:t>1991 Tax reform, lowering marginal income and capital gains tax rates. </a:t>
            </a:r>
          </a:p>
          <a:p>
            <a:pPr marL="0" indent="0">
              <a:buFontTx/>
              <a:buNone/>
            </a:pPr>
            <a:r>
              <a:rPr lang="en-GB" altLang="sv-SE" sz="1800"/>
              <a:t>1991 Start of sales of state-owned companies</a:t>
            </a:r>
          </a:p>
          <a:p>
            <a:pPr marL="0" indent="0">
              <a:buFontTx/>
              <a:buNone/>
            </a:pPr>
            <a:r>
              <a:rPr lang="en-GB" altLang="sv-SE" sz="1800"/>
              <a:t>1992 School voucher system, floating exchange rate</a:t>
            </a:r>
          </a:p>
          <a:p>
            <a:pPr marL="0" indent="0">
              <a:buFontTx/>
              <a:buNone/>
            </a:pPr>
            <a:r>
              <a:rPr lang="en-GB" altLang="sv-SE" sz="1800"/>
              <a:t>1994 Choice  in child care, elderly care, etc</a:t>
            </a:r>
          </a:p>
          <a:p>
            <a:pPr marL="0" indent="0">
              <a:buFontTx/>
              <a:buNone/>
            </a:pPr>
            <a:endParaRPr lang="sv-SE" altLang="sv-SE" sz="180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3176751-32D4-40E4-8E36-421092A60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41438"/>
            <a:ext cx="3733800" cy="4267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800" dirty="0"/>
              <a:t>1995 New budgetary process, required surplus over cycle</a:t>
            </a:r>
          </a:p>
          <a:p>
            <a:pPr marL="0" indent="0">
              <a:buFontTx/>
              <a:buNone/>
              <a:defRPr/>
            </a:pPr>
            <a:r>
              <a:rPr lang="en-GB" sz="1800" dirty="0"/>
              <a:t>1995 Less generous social insurance and welfare systems</a:t>
            </a:r>
          </a:p>
          <a:p>
            <a:pPr marL="0" indent="0">
              <a:buFontTx/>
              <a:buNone/>
              <a:defRPr/>
            </a:pPr>
            <a:r>
              <a:rPr lang="en-GB" sz="1800" dirty="0"/>
              <a:t>1995 EU membership </a:t>
            </a:r>
          </a:p>
          <a:p>
            <a:pPr marL="0" indent="0">
              <a:buFontTx/>
              <a:buNone/>
              <a:defRPr/>
            </a:pPr>
            <a:r>
              <a:rPr lang="en-GB" sz="1800" dirty="0"/>
              <a:t>1997 Independent central bank and inflation targeting</a:t>
            </a:r>
          </a:p>
          <a:p>
            <a:pPr marL="0" indent="0">
              <a:buFontTx/>
              <a:buNone/>
              <a:defRPr/>
            </a:pPr>
            <a:r>
              <a:rPr lang="en-GB" sz="1800" dirty="0"/>
              <a:t>1998 Pension reform, balanced</a:t>
            </a:r>
          </a:p>
          <a:p>
            <a:pPr marL="0" indent="0">
              <a:buFontTx/>
              <a:buNone/>
              <a:defRPr/>
            </a:pPr>
            <a:r>
              <a:rPr lang="en-GB" sz="1800" dirty="0"/>
              <a:t>2000 Industrial relations reform</a:t>
            </a:r>
          </a:p>
          <a:p>
            <a:pPr marL="0" indent="0">
              <a:buFontTx/>
              <a:buNone/>
              <a:defRPr/>
            </a:pPr>
            <a:r>
              <a:rPr lang="en-GB" sz="1800" dirty="0"/>
              <a:t>2004 Tax reform, inheritance and gift taxes abolished</a:t>
            </a:r>
          </a:p>
          <a:p>
            <a:pPr>
              <a:buFontTx/>
              <a:buAutoNum type="arabicPlain" startAt="2006"/>
              <a:defRPr/>
            </a:pPr>
            <a:r>
              <a:rPr lang="en-GB" sz="1800" dirty="0"/>
              <a:t>-10 Wealth tax abolished, social insurance reforms, labour market reforms, 	   earned income tax credits, tax deductions for household services etc.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685EBDDB-66DF-42B1-BB4D-C461EACD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652963"/>
            <a:ext cx="8318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2B10A6F4-AEDA-4EE3-8CEE-D1A38DCA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213100"/>
            <a:ext cx="9366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213D90A8-FF09-4958-964C-0E98AFCF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28775"/>
            <a:ext cx="7937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>
            <a:extLst>
              <a:ext uri="{FF2B5EF4-FFF2-40B4-BE49-F238E27FC236}">
                <a16:creationId xmlns:a16="http://schemas.microsoft.com/office/drawing/2014/main" id="{D955D6AA-DBD3-45D5-AFD6-7BF005C0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7747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>
            <a:extLst>
              <a:ext uri="{FF2B5EF4-FFF2-40B4-BE49-F238E27FC236}">
                <a16:creationId xmlns:a16="http://schemas.microsoft.com/office/drawing/2014/main" id="{B4DDE906-01D8-4754-BF38-21846CE5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58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tio_PP_mall">
  <a:themeElements>
    <a:clrScheme name="Elementä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atio_PP_mal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Ratio_PP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_ma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_ma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_ma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_ma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_ma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_ma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_ma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_ma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_ma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_ma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_ma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_mal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FFD8"/>
        </a:accent1>
        <a:accent2>
          <a:srgbClr val="16683A"/>
        </a:accent2>
        <a:accent3>
          <a:srgbClr val="FFFFFF"/>
        </a:accent3>
        <a:accent4>
          <a:srgbClr val="000000"/>
        </a:accent4>
        <a:accent5>
          <a:srgbClr val="E4FFE9"/>
        </a:accent5>
        <a:accent6>
          <a:srgbClr val="135E34"/>
        </a:accent6>
        <a:hlink>
          <a:srgbClr val="8BB39E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Ratio_PP_mall</Template>
  <TotalTime>14842</TotalTime>
  <Words>1357</Words>
  <Application>Microsoft Macintosh PowerPoint</Application>
  <PresentationFormat>Bildspel på skärmen (4:3)</PresentationFormat>
  <Paragraphs>212</Paragraphs>
  <Slides>34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Ratio_PP_mall</vt:lpstr>
      <vt:lpstr>CDraw5</vt:lpstr>
      <vt:lpstr>Statecraft and Classical Liberal Reforms  </vt:lpstr>
      <vt:lpstr>The Puzzle …</vt:lpstr>
      <vt:lpstr>Statecraft</vt:lpstr>
      <vt:lpstr>A very strong status quo-bias</vt:lpstr>
      <vt:lpstr>Sweden in the 1970s and -80s The Swedish Model</vt:lpstr>
      <vt:lpstr>Australia in the 1970s and -80s Australian settlement</vt:lpstr>
      <vt:lpstr>Economic Freedom (Fraser index)</vt:lpstr>
      <vt:lpstr>PowerPoint-presentation</vt:lpstr>
      <vt:lpstr>Swedish reforms 1985-2010</vt:lpstr>
      <vt:lpstr>Taxes as share of GDP in Sweden</vt:lpstr>
      <vt:lpstr>Real wages, white collar (2016 prices)</vt:lpstr>
      <vt:lpstr>Australian Reforms 1983-2007</vt:lpstr>
      <vt:lpstr> Effective rate of “assistance” to manufacturing in Australia</vt:lpstr>
      <vt:lpstr>   Modern    Statecraft</vt:lpstr>
      <vt:lpstr>Explaining institutional change</vt:lpstr>
      <vt:lpstr>Explaining institutional change</vt:lpstr>
      <vt:lpstr>A Synthesis: The Reform Cycle</vt:lpstr>
      <vt:lpstr>Policy entrepreneurs</vt:lpstr>
      <vt:lpstr>Most important were ideas</vt:lpstr>
      <vt:lpstr>The Reform Cycle</vt:lpstr>
      <vt:lpstr>Reform strategies </vt:lpstr>
      <vt:lpstr>Popperian strategies</vt:lpstr>
      <vt:lpstr>Kuhnian strategies</vt:lpstr>
      <vt:lpstr>Machiavellian strategies</vt:lpstr>
      <vt:lpstr>Example:  The Australian tariff cuts</vt:lpstr>
      <vt:lpstr>Example  The Swedish tax reform 1991</vt:lpstr>
      <vt:lpstr>Example The Swedish wage-earners funds</vt:lpstr>
      <vt:lpstr>Example  Australian attempts to shift the policy paradigm 1991-1993</vt:lpstr>
      <vt:lpstr>Results of the case studies </vt:lpstr>
      <vt:lpstr>Remaining puzzles</vt:lpstr>
      <vt:lpstr>Polycentric experiential learning important</vt:lpstr>
      <vt:lpstr>Modern statecraft</vt:lpstr>
      <vt:lpstr>   Modern     Statecraft</vt:lpstr>
      <vt:lpstr> Summary To promote classical liberal reforms</vt:lpstr>
    </vt:vector>
  </TitlesOfParts>
  <Company>Ratio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ny svensk arbetsmarknadsmodell</dc:title>
  <dc:creator>Preferred Customer</dc:creator>
  <cp:lastModifiedBy>Nils Karlson</cp:lastModifiedBy>
  <cp:revision>393</cp:revision>
  <cp:lastPrinted>2021-11-29T14:18:57Z</cp:lastPrinted>
  <dcterms:created xsi:type="dcterms:W3CDTF">2008-09-30T15:18:27Z</dcterms:created>
  <dcterms:modified xsi:type="dcterms:W3CDTF">2023-02-24T08:18:22Z</dcterms:modified>
</cp:coreProperties>
</file>