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701" r:id="rId5"/>
  </p:sldMasterIdLst>
  <p:notesMasterIdLst>
    <p:notesMasterId r:id="rId41"/>
  </p:notesMasterIdLst>
  <p:sldIdLst>
    <p:sldId id="2145706572" r:id="rId6"/>
    <p:sldId id="2145706586" r:id="rId7"/>
    <p:sldId id="2145706587" r:id="rId8"/>
    <p:sldId id="2145706588" r:id="rId9"/>
    <p:sldId id="2145706589" r:id="rId10"/>
    <p:sldId id="2145706596" r:id="rId11"/>
    <p:sldId id="2145706598" r:id="rId12"/>
    <p:sldId id="2145706597" r:id="rId13"/>
    <p:sldId id="2145706590" r:id="rId14"/>
    <p:sldId id="2145706599" r:id="rId15"/>
    <p:sldId id="2145706591" r:id="rId16"/>
    <p:sldId id="2145706600" r:id="rId17"/>
    <p:sldId id="2145706592" r:id="rId18"/>
    <p:sldId id="2145706601" r:id="rId19"/>
    <p:sldId id="2145706593" r:id="rId20"/>
    <p:sldId id="2145706573" r:id="rId21"/>
    <p:sldId id="2145706602" r:id="rId22"/>
    <p:sldId id="2145706603" r:id="rId23"/>
    <p:sldId id="2145706606" r:id="rId24"/>
    <p:sldId id="2145706604" r:id="rId25"/>
    <p:sldId id="2145706608" r:id="rId26"/>
    <p:sldId id="339" r:id="rId27"/>
    <p:sldId id="340" r:id="rId28"/>
    <p:sldId id="2145706574" r:id="rId29"/>
    <p:sldId id="2145706605" r:id="rId30"/>
    <p:sldId id="2145706607" r:id="rId31"/>
    <p:sldId id="2145706575" r:id="rId32"/>
    <p:sldId id="2145706576" r:id="rId33"/>
    <p:sldId id="2145706577" r:id="rId34"/>
    <p:sldId id="2145706578" r:id="rId35"/>
    <p:sldId id="2145706579" r:id="rId36"/>
    <p:sldId id="2145706580" r:id="rId37"/>
    <p:sldId id="2145706581" r:id="rId38"/>
    <p:sldId id="2145706582" r:id="rId39"/>
    <p:sldId id="2145706583" r:id="rId40"/>
  </p:sldIdLst>
  <p:sldSz cx="9144000" cy="5143500" type="screen16x9"/>
  <p:notesSz cx="6805613" cy="99393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416195-EE7C-4398-B4F8-D5A7E02BBAC5}">
          <p14:sldIdLst>
            <p14:sldId id="2145706572"/>
            <p14:sldId id="2145706586"/>
            <p14:sldId id="2145706587"/>
            <p14:sldId id="2145706588"/>
            <p14:sldId id="2145706589"/>
            <p14:sldId id="2145706596"/>
            <p14:sldId id="2145706598"/>
            <p14:sldId id="2145706597"/>
            <p14:sldId id="2145706590"/>
            <p14:sldId id="2145706599"/>
            <p14:sldId id="2145706591"/>
            <p14:sldId id="2145706600"/>
            <p14:sldId id="2145706592"/>
            <p14:sldId id="2145706601"/>
            <p14:sldId id="2145706593"/>
            <p14:sldId id="2145706573"/>
            <p14:sldId id="2145706602"/>
            <p14:sldId id="2145706603"/>
            <p14:sldId id="2145706606"/>
            <p14:sldId id="2145706604"/>
          </p14:sldIdLst>
        </p14:section>
        <p14:section name="Appendix" id="{BB49562C-D011-4AD6-824B-C104BB6207CF}">
          <p14:sldIdLst>
            <p14:sldId id="2145706608"/>
            <p14:sldId id="339"/>
            <p14:sldId id="340"/>
            <p14:sldId id="2145706574"/>
            <p14:sldId id="2145706605"/>
            <p14:sldId id="2145706607"/>
            <p14:sldId id="2145706575"/>
            <p14:sldId id="2145706576"/>
            <p14:sldId id="2145706577"/>
            <p14:sldId id="2145706578"/>
            <p14:sldId id="2145706579"/>
            <p14:sldId id="2145706580"/>
            <p14:sldId id="2145706581"/>
            <p14:sldId id="2145706582"/>
            <p14:sldId id="214570658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6BFC18-A0AF-DE13-2002-0F837FDA4348}" name="Guest User" initials="GU" userId="S::urn:spo:anon#4336647536f28a587aeca790acaa0701d6be3f9f7326e247c16f9d922e7bbed3::" providerId="AD"/>
  <p188:author id="{9A2CB121-534E-6332-F36A-535302CD35B6}" name="Melinda Ly" initials="ML" userId="577f787e9607192a" providerId="Windows Live"/>
  <p188:author id="{FCD242D0-A169-E297-5950-6F077E4A7652}" name="Ann Burns" initials="AB" userId="12adf21650b3094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haryn County" initials="SC" lastIdx="3" clrIdx="6">
    <p:extLst>
      <p:ext uri="{19B8F6BF-5375-455C-9EA6-DF929625EA0E}">
        <p15:presenceInfo xmlns:p15="http://schemas.microsoft.com/office/powerpoint/2012/main" userId="S::sharyn.county@jemena.com.au::2f1aaf17-9110-4289-82aa-3075f23ed688" providerId="AD"/>
      </p:ext>
    </p:extLst>
  </p:cmAuthor>
  <p:cmAuthor id="1" name="Clare Sheldon-Williams" initials="CSW" lastIdx="6" clrIdx="0">
    <p:extLst>
      <p:ext uri="{19B8F6BF-5375-455C-9EA6-DF929625EA0E}">
        <p15:presenceInfo xmlns:p15="http://schemas.microsoft.com/office/powerpoint/2012/main" userId="S::claresw@bunch.com.au::550ef138-e468-4242-8ae2-7c49c9cdf018" providerId="AD"/>
      </p:ext>
    </p:extLst>
  </p:cmAuthor>
  <p:cmAuthor id="8" name="Ann Burns" initials="AB" lastIdx="3" clrIdx="7">
    <p:extLst>
      <p:ext uri="{19B8F6BF-5375-455C-9EA6-DF929625EA0E}">
        <p15:presenceInfo xmlns:p15="http://schemas.microsoft.com/office/powerpoint/2012/main" userId="12adf21650b30949" providerId="Windows Live"/>
      </p:ext>
    </p:extLst>
  </p:cmAuthor>
  <p:cmAuthor id="2" name="Suzie" initials="S" lastIdx="5" clrIdx="1">
    <p:extLst>
      <p:ext uri="{19B8F6BF-5375-455C-9EA6-DF929625EA0E}">
        <p15:presenceInfo xmlns:p15="http://schemas.microsoft.com/office/powerpoint/2012/main" userId="S::suzie.jakobovits@jemena.com.au::ae2e330e-b3ed-4910-bfc8-cc16e03f151f" providerId="AD"/>
      </p:ext>
    </p:extLst>
  </p:cmAuthor>
  <p:cmAuthor id="3" name="Catherine Bolch" initials="CB" lastIdx="27" clrIdx="2">
    <p:extLst>
      <p:ext uri="{19B8F6BF-5375-455C-9EA6-DF929625EA0E}">
        <p15:presenceInfo xmlns:p15="http://schemas.microsoft.com/office/powerpoint/2012/main" userId="S::catherine.bolch@jemena.com.au::b2416e9e-9d23-49d0-8c51-cb8942920cb8" providerId="AD"/>
      </p:ext>
    </p:extLst>
  </p:cmAuthor>
  <p:cmAuthor id="4" name="Jacqui Saunders" initials="JS" lastIdx="1" clrIdx="3">
    <p:extLst>
      <p:ext uri="{19B8F6BF-5375-455C-9EA6-DF929625EA0E}">
        <p15:presenceInfo xmlns:p15="http://schemas.microsoft.com/office/powerpoint/2012/main" userId="S::jacqui.saunders@jemena.com.au::eaac8eb7-3ef4-4648-8350-36bc1135411d" providerId="AD"/>
      </p:ext>
    </p:extLst>
  </p:cmAuthor>
  <p:cmAuthor id="5" name="Veronica Millen" initials="VM" lastIdx="8" clrIdx="4">
    <p:extLst>
      <p:ext uri="{19B8F6BF-5375-455C-9EA6-DF929625EA0E}">
        <p15:presenceInfo xmlns:p15="http://schemas.microsoft.com/office/powerpoint/2012/main" userId="S::veronica.millen@jemena.com.au::7d499fa1-3b0f-4210-9c4d-4e95c19e8b9a" providerId="AD"/>
      </p:ext>
    </p:extLst>
  </p:cmAuthor>
  <p:cmAuthor id="6" name="Craig Ypinazar" initials="CY" lastIdx="4" clrIdx="5">
    <p:extLst>
      <p:ext uri="{19B8F6BF-5375-455C-9EA6-DF929625EA0E}">
        <p15:presenceInfo xmlns:p15="http://schemas.microsoft.com/office/powerpoint/2012/main" userId="S::craig.ypinazar@jemena.com.au::c4c2243c-9526-492d-bd47-ca74a661cf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235"/>
    <a:srgbClr val="A27686"/>
    <a:srgbClr val="845A69"/>
    <a:srgbClr val="88D0F4"/>
    <a:srgbClr val="6D276A"/>
    <a:srgbClr val="5B1D89"/>
    <a:srgbClr val="3B3C3E"/>
    <a:srgbClr val="EDEDEC"/>
    <a:srgbClr val="12313B"/>
    <a:srgbClr val="1D1E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7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b="0" i="0">
                <a:latin typeface="Arial" panose="020B0604020202020204" pitchFamily="34" charset="0"/>
              </a:defRPr>
            </a:lvl1pPr>
          </a:lstStyle>
          <a:p>
            <a:fld id="{8635421B-D583-7E4E-B72C-FB85A967DA39}" type="datetimeFigureOut">
              <a:rPr lang="en-US" smtClean="0"/>
              <a:pPr/>
              <a:t>3/26/2023</a:t>
            </a:fld>
            <a:endParaRPr lang="en-US"/>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5B5B08D2-FA13-2E4B-90FA-BF32855DCD4F}" type="slidenum">
              <a:rPr lang="en-US" smtClean="0"/>
              <a:pPr/>
              <a:t>‹#›</a:t>
            </a:fld>
            <a:endParaRPr lang="en-US"/>
          </a:p>
        </p:txBody>
      </p:sp>
    </p:spTree>
    <p:extLst>
      <p:ext uri="{BB962C8B-B14F-4D97-AF65-F5344CB8AC3E}">
        <p14:creationId xmlns:p14="http://schemas.microsoft.com/office/powerpoint/2010/main" val="249545835"/>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panose="020B0604020202020204" pitchFamily="34" charset="0"/>
        <a:ea typeface="+mn-ea"/>
        <a:cs typeface="+mn-cs"/>
      </a:defRPr>
    </a:lvl1pPr>
    <a:lvl2pPr marL="342900" algn="l" defTabSz="685800" rtl="0" eaLnBrk="1" latinLnBrk="0" hangingPunct="1">
      <a:defRPr sz="900" b="0" i="0" kern="1200">
        <a:solidFill>
          <a:schemeClr val="tx1"/>
        </a:solidFill>
        <a:latin typeface="Arial" panose="020B0604020202020204" pitchFamily="34" charset="0"/>
        <a:ea typeface="+mn-ea"/>
        <a:cs typeface="+mn-cs"/>
      </a:defRPr>
    </a:lvl2pPr>
    <a:lvl3pPr marL="685800" algn="l" defTabSz="685800" rtl="0" eaLnBrk="1" latinLnBrk="0" hangingPunct="1">
      <a:defRPr sz="900" b="0" i="0" kern="1200">
        <a:solidFill>
          <a:schemeClr val="tx1"/>
        </a:solidFill>
        <a:latin typeface="Arial" panose="020B0604020202020204" pitchFamily="34" charset="0"/>
        <a:ea typeface="+mn-ea"/>
        <a:cs typeface="+mn-cs"/>
      </a:defRPr>
    </a:lvl3pPr>
    <a:lvl4pPr marL="1028700" algn="l" defTabSz="685800" rtl="0" eaLnBrk="1" latinLnBrk="0" hangingPunct="1">
      <a:defRPr sz="900" b="0" i="0" kern="1200">
        <a:solidFill>
          <a:schemeClr val="tx1"/>
        </a:solidFill>
        <a:latin typeface="Arial" panose="020B0604020202020204" pitchFamily="34" charset="0"/>
        <a:ea typeface="+mn-ea"/>
        <a:cs typeface="+mn-cs"/>
      </a:defRPr>
    </a:lvl4pPr>
    <a:lvl5pPr marL="1371600" algn="l" defTabSz="685800" rtl="0" eaLnBrk="1" latinLnBrk="0" hangingPunct="1">
      <a:defRPr sz="9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7</a:t>
            </a:fld>
            <a:endParaRPr lang="en-AU"/>
          </a:p>
        </p:txBody>
      </p:sp>
    </p:spTree>
    <p:extLst>
      <p:ext uri="{BB962C8B-B14F-4D97-AF65-F5344CB8AC3E}">
        <p14:creationId xmlns:p14="http://schemas.microsoft.com/office/powerpoint/2010/main" val="282429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23</a:t>
            </a:fld>
            <a:endParaRPr lang="en-AU"/>
          </a:p>
        </p:txBody>
      </p:sp>
    </p:spTree>
    <p:extLst>
      <p:ext uri="{BB962C8B-B14F-4D97-AF65-F5344CB8AC3E}">
        <p14:creationId xmlns:p14="http://schemas.microsoft.com/office/powerpoint/2010/main" val="249631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24</a:t>
            </a:fld>
            <a:endParaRPr lang="en-AU"/>
          </a:p>
        </p:txBody>
      </p:sp>
    </p:spTree>
    <p:extLst>
      <p:ext uri="{BB962C8B-B14F-4D97-AF65-F5344CB8AC3E}">
        <p14:creationId xmlns:p14="http://schemas.microsoft.com/office/powerpoint/2010/main" val="377738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25</a:t>
            </a:fld>
            <a:endParaRPr lang="en-AU"/>
          </a:p>
        </p:txBody>
      </p:sp>
    </p:spTree>
    <p:extLst>
      <p:ext uri="{BB962C8B-B14F-4D97-AF65-F5344CB8AC3E}">
        <p14:creationId xmlns:p14="http://schemas.microsoft.com/office/powerpoint/2010/main" val="185400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26</a:t>
            </a:fld>
            <a:endParaRPr lang="en-AU"/>
          </a:p>
        </p:txBody>
      </p:sp>
    </p:spTree>
    <p:extLst>
      <p:ext uri="{BB962C8B-B14F-4D97-AF65-F5344CB8AC3E}">
        <p14:creationId xmlns:p14="http://schemas.microsoft.com/office/powerpoint/2010/main" val="1489102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27</a:t>
            </a:fld>
            <a:endParaRPr lang="en-AU"/>
          </a:p>
        </p:txBody>
      </p:sp>
    </p:spTree>
    <p:extLst>
      <p:ext uri="{BB962C8B-B14F-4D97-AF65-F5344CB8AC3E}">
        <p14:creationId xmlns:p14="http://schemas.microsoft.com/office/powerpoint/2010/main" val="1114219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28</a:t>
            </a:fld>
            <a:endParaRPr lang="en-AU"/>
          </a:p>
        </p:txBody>
      </p:sp>
    </p:spTree>
    <p:extLst>
      <p:ext uri="{BB962C8B-B14F-4D97-AF65-F5344CB8AC3E}">
        <p14:creationId xmlns:p14="http://schemas.microsoft.com/office/powerpoint/2010/main" val="157748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29</a:t>
            </a:fld>
            <a:endParaRPr lang="en-AU"/>
          </a:p>
        </p:txBody>
      </p:sp>
    </p:spTree>
    <p:extLst>
      <p:ext uri="{BB962C8B-B14F-4D97-AF65-F5344CB8AC3E}">
        <p14:creationId xmlns:p14="http://schemas.microsoft.com/office/powerpoint/2010/main" val="2957706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30</a:t>
            </a:fld>
            <a:endParaRPr lang="en-AU"/>
          </a:p>
        </p:txBody>
      </p:sp>
    </p:spTree>
    <p:extLst>
      <p:ext uri="{BB962C8B-B14F-4D97-AF65-F5344CB8AC3E}">
        <p14:creationId xmlns:p14="http://schemas.microsoft.com/office/powerpoint/2010/main" val="2096195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31</a:t>
            </a:fld>
            <a:endParaRPr lang="en-AU"/>
          </a:p>
        </p:txBody>
      </p:sp>
    </p:spTree>
    <p:extLst>
      <p:ext uri="{BB962C8B-B14F-4D97-AF65-F5344CB8AC3E}">
        <p14:creationId xmlns:p14="http://schemas.microsoft.com/office/powerpoint/2010/main" val="3891580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32</a:t>
            </a:fld>
            <a:endParaRPr lang="en-AU"/>
          </a:p>
        </p:txBody>
      </p:sp>
    </p:spTree>
    <p:extLst>
      <p:ext uri="{BB962C8B-B14F-4D97-AF65-F5344CB8AC3E}">
        <p14:creationId xmlns:p14="http://schemas.microsoft.com/office/powerpoint/2010/main" val="419963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9</a:t>
            </a:fld>
            <a:endParaRPr lang="en-AU"/>
          </a:p>
        </p:txBody>
      </p:sp>
    </p:spTree>
    <p:extLst>
      <p:ext uri="{BB962C8B-B14F-4D97-AF65-F5344CB8AC3E}">
        <p14:creationId xmlns:p14="http://schemas.microsoft.com/office/powerpoint/2010/main" val="2960538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33</a:t>
            </a:fld>
            <a:endParaRPr lang="en-AU"/>
          </a:p>
        </p:txBody>
      </p:sp>
    </p:spTree>
    <p:extLst>
      <p:ext uri="{BB962C8B-B14F-4D97-AF65-F5344CB8AC3E}">
        <p14:creationId xmlns:p14="http://schemas.microsoft.com/office/powerpoint/2010/main" val="1718188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34</a:t>
            </a:fld>
            <a:endParaRPr lang="en-AU"/>
          </a:p>
        </p:txBody>
      </p:sp>
    </p:spTree>
    <p:extLst>
      <p:ext uri="{BB962C8B-B14F-4D97-AF65-F5344CB8AC3E}">
        <p14:creationId xmlns:p14="http://schemas.microsoft.com/office/powerpoint/2010/main" val="4057824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35</a:t>
            </a:fld>
            <a:endParaRPr lang="en-AU"/>
          </a:p>
        </p:txBody>
      </p:sp>
    </p:spTree>
    <p:extLst>
      <p:ext uri="{BB962C8B-B14F-4D97-AF65-F5344CB8AC3E}">
        <p14:creationId xmlns:p14="http://schemas.microsoft.com/office/powerpoint/2010/main" val="386866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10</a:t>
            </a:fld>
            <a:endParaRPr lang="en-AU"/>
          </a:p>
        </p:txBody>
      </p:sp>
    </p:spTree>
    <p:extLst>
      <p:ext uri="{BB962C8B-B14F-4D97-AF65-F5344CB8AC3E}">
        <p14:creationId xmlns:p14="http://schemas.microsoft.com/office/powerpoint/2010/main" val="1760220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11</a:t>
            </a:fld>
            <a:endParaRPr lang="en-AU"/>
          </a:p>
        </p:txBody>
      </p:sp>
    </p:spTree>
    <p:extLst>
      <p:ext uri="{BB962C8B-B14F-4D97-AF65-F5344CB8AC3E}">
        <p14:creationId xmlns:p14="http://schemas.microsoft.com/office/powerpoint/2010/main" val="147810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12</a:t>
            </a:fld>
            <a:endParaRPr lang="en-AU"/>
          </a:p>
        </p:txBody>
      </p:sp>
    </p:spTree>
    <p:extLst>
      <p:ext uri="{BB962C8B-B14F-4D97-AF65-F5344CB8AC3E}">
        <p14:creationId xmlns:p14="http://schemas.microsoft.com/office/powerpoint/2010/main" val="367460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1F2773D-1AB3-45D7-B4ED-BB9BA76FFCAC}" type="slidenum">
              <a:rPr lang="en-AU" smtClean="0"/>
              <a:t>13</a:t>
            </a:fld>
            <a:endParaRPr lang="en-AU"/>
          </a:p>
        </p:txBody>
      </p:sp>
    </p:spTree>
    <p:extLst>
      <p:ext uri="{BB962C8B-B14F-4D97-AF65-F5344CB8AC3E}">
        <p14:creationId xmlns:p14="http://schemas.microsoft.com/office/powerpoint/2010/main" val="785407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14</a:t>
            </a:fld>
            <a:endParaRPr lang="en-AU"/>
          </a:p>
        </p:txBody>
      </p:sp>
    </p:spTree>
    <p:extLst>
      <p:ext uri="{BB962C8B-B14F-4D97-AF65-F5344CB8AC3E}">
        <p14:creationId xmlns:p14="http://schemas.microsoft.com/office/powerpoint/2010/main" val="403250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15</a:t>
            </a:fld>
            <a:endParaRPr lang="en-AU"/>
          </a:p>
        </p:txBody>
      </p:sp>
    </p:spTree>
    <p:extLst>
      <p:ext uri="{BB962C8B-B14F-4D97-AF65-F5344CB8AC3E}">
        <p14:creationId xmlns:p14="http://schemas.microsoft.com/office/powerpoint/2010/main" val="267868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1F2773D-1AB3-45D7-B4ED-BB9BA76FFCAC}" type="slidenum">
              <a:rPr lang="en-AU" smtClean="0"/>
              <a:t>22</a:t>
            </a:fld>
            <a:endParaRPr lang="en-AU"/>
          </a:p>
        </p:txBody>
      </p:sp>
    </p:spTree>
    <p:extLst>
      <p:ext uri="{BB962C8B-B14F-4D97-AF65-F5344CB8AC3E}">
        <p14:creationId xmlns:p14="http://schemas.microsoft.com/office/powerpoint/2010/main" val="2835501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Full Image">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6FAE24C-00FA-FB4C-B2A2-F73713144247}"/>
              </a:ext>
            </a:extLst>
          </p:cNvPr>
          <p:cNvSpPr>
            <a:spLocks noGrp="1"/>
          </p:cNvSpPr>
          <p:nvPr>
            <p:ph type="pic" sz="quarter" idx="10" hasCustomPrompt="1"/>
          </p:nvPr>
        </p:nvSpPr>
        <p:spPr>
          <a:xfrm>
            <a:off x="0" y="0"/>
            <a:ext cx="9144000" cy="5143500"/>
          </a:xfrm>
          <a:solidFill>
            <a:schemeClr val="bg1">
              <a:lumMod val="95000"/>
            </a:schemeClr>
          </a:solidFill>
        </p:spPr>
        <p:txBody>
          <a:bodyPr anchor="ctr"/>
          <a:lstStyle>
            <a:lvl1pPr algn="r">
              <a:defRPr/>
            </a:lvl1pPr>
          </a:lstStyle>
          <a:p>
            <a:r>
              <a:rPr lang="en-GB"/>
              <a:t>Drag image file onto placeholder</a:t>
            </a:r>
            <a:endParaRPr lang="en-US"/>
          </a:p>
        </p:txBody>
      </p:sp>
      <p:pic>
        <p:nvPicPr>
          <p:cNvPr id="6" name="Picture 5">
            <a:extLst>
              <a:ext uri="{FF2B5EF4-FFF2-40B4-BE49-F238E27FC236}">
                <a16:creationId xmlns:a16="http://schemas.microsoft.com/office/drawing/2014/main" id="{5A114D3A-8B01-E840-B439-4FCDD6BC4A03}"/>
              </a:ext>
            </a:extLst>
          </p:cNvPr>
          <p:cNvPicPr>
            <a:picLocks noChangeAspect="1"/>
          </p:cNvPicPr>
          <p:nvPr userDrawn="1"/>
        </p:nvPicPr>
        <p:blipFill>
          <a:blip r:embed="rId2"/>
          <a:srcRect/>
          <a:stretch/>
        </p:blipFill>
        <p:spPr>
          <a:xfrm>
            <a:off x="286251" y="304808"/>
            <a:ext cx="4553274" cy="4526646"/>
          </a:xfrm>
          <a:prstGeom prst="rect">
            <a:avLst/>
          </a:prstGeom>
        </p:spPr>
      </p:pic>
      <p:sp>
        <p:nvSpPr>
          <p:cNvPr id="2" name="Title 1"/>
          <p:cNvSpPr>
            <a:spLocks noGrp="1"/>
          </p:cNvSpPr>
          <p:nvPr>
            <p:ph type="ctrTitle" hasCustomPrompt="1"/>
          </p:nvPr>
        </p:nvSpPr>
        <p:spPr>
          <a:xfrm>
            <a:off x="1140031" y="1632224"/>
            <a:ext cx="3259777" cy="1565208"/>
          </a:xfrm>
        </p:spPr>
        <p:txBody>
          <a:bodyPr anchor="b">
            <a:normAutofit/>
          </a:bodyPr>
          <a:lstStyle>
            <a:lvl1pPr algn="l">
              <a:defRPr sz="2700">
                <a:solidFill>
                  <a:schemeClr val="bg1"/>
                </a:solidFill>
              </a:defRPr>
            </a:lvl1pPr>
          </a:lstStyle>
          <a:p>
            <a:r>
              <a:rPr lang="en-US"/>
              <a:t>Title over two lines</a:t>
            </a:r>
            <a:br>
              <a:rPr lang="en-US"/>
            </a:br>
            <a:r>
              <a:rPr lang="en-US"/>
              <a:t>Shift + Enter to break line</a:t>
            </a:r>
          </a:p>
        </p:txBody>
      </p:sp>
      <p:sp>
        <p:nvSpPr>
          <p:cNvPr id="3" name="Subtitle 2"/>
          <p:cNvSpPr>
            <a:spLocks noGrp="1"/>
          </p:cNvSpPr>
          <p:nvPr>
            <p:ph type="subTitle" idx="1"/>
          </p:nvPr>
        </p:nvSpPr>
        <p:spPr>
          <a:xfrm>
            <a:off x="1140031" y="3282043"/>
            <a:ext cx="3259777" cy="663534"/>
          </a:xfrm>
        </p:spPr>
        <p:txBody>
          <a:bodyPr/>
          <a:lstStyle>
            <a:lvl1pPr marL="0" indent="0" algn="l">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8" name="Graphic 7">
            <a:extLst>
              <a:ext uri="{FF2B5EF4-FFF2-40B4-BE49-F238E27FC236}">
                <a16:creationId xmlns:a16="http://schemas.microsoft.com/office/drawing/2014/main" id="{1C4200EA-4EDF-314D-A4A2-DFA5B63725B1}"/>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019365" y="272565"/>
            <a:ext cx="1748568" cy="504620"/>
          </a:xfrm>
          <a:prstGeom prst="rect">
            <a:avLst/>
          </a:prstGeom>
        </p:spPr>
      </p:pic>
    </p:spTree>
    <p:extLst>
      <p:ext uri="{BB962C8B-B14F-4D97-AF65-F5344CB8AC3E}">
        <p14:creationId xmlns:p14="http://schemas.microsoft.com/office/powerpoint/2010/main" val="70645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eaLnBrk="1">
              <a:defRPr>
                <a:solidFill>
                  <a:schemeClr val="bg1">
                    <a:lumMod val="50000"/>
                  </a:schemeClr>
                </a:solidFill>
                <a:latin typeface="+mn-lt"/>
                <a:sym typeface="Trebuchet MS" panose="020B0603020202020204" pitchFamily="34" charset="0"/>
              </a:defRPr>
            </a:lvl1pPr>
          </a:lstStyle>
          <a:p>
            <a:endParaRPr lang="en-AU"/>
          </a:p>
        </p:txBody>
      </p:sp>
      <p:sp>
        <p:nvSpPr>
          <p:cNvPr id="8" name="Title 7"/>
          <p:cNvSpPr>
            <a:spLocks noGrp="1"/>
          </p:cNvSpPr>
          <p:nvPr>
            <p:ph type="title" hasCustomPrompt="1"/>
          </p:nvPr>
        </p:nvSpPr>
        <p:spPr>
          <a:xfrm>
            <a:off x="472501" y="467101"/>
            <a:ext cx="8200013" cy="249299"/>
          </a:xfrm>
        </p:spPr>
        <p:txBody>
          <a:bodyPr/>
          <a:lstStyle>
            <a:lvl1pPr>
              <a:defRPr>
                <a:latin typeface="+mj-lt"/>
                <a:sym typeface="Trebuchet MS" panose="020B0603020202020204" pitchFamily="34" charset="0"/>
              </a:defRPr>
            </a:lvl1pPr>
          </a:lstStyle>
          <a:p>
            <a:r>
              <a:rPr lang="en-AU"/>
              <a:t>Click to add title</a:t>
            </a:r>
          </a:p>
        </p:txBody>
      </p:sp>
      <p:sp>
        <p:nvSpPr>
          <p:cNvPr id="10" name="FooterSimple" hidden="1"/>
          <p:cNvSpPr txBox="1"/>
          <p:nvPr userDrawn="1">
            <p:custDataLst>
              <p:tags r:id="rId1"/>
            </p:custDataLst>
          </p:nvPr>
        </p:nvSpPr>
        <p:spPr>
          <a:xfrm rot="16200000">
            <a:off x="7920991" y="3838415"/>
            <a:ext cx="2057400" cy="72712"/>
          </a:xfrm>
          <a:prstGeom prst="rect">
            <a:avLst/>
          </a:prstGeom>
          <a:noFill/>
        </p:spPr>
        <p:txBody>
          <a:bodyPr wrap="square" lIns="0" tIns="0" rIns="0" bIns="0" rtlCol="0" anchor="b">
            <a:spAutoFit/>
          </a:bodyPr>
          <a:lstStyle/>
          <a:p>
            <a:pPr>
              <a:lnSpc>
                <a:spcPct val="90000"/>
              </a:lnSpc>
              <a:spcAft>
                <a:spcPts val="450"/>
              </a:spcAft>
            </a:pPr>
            <a:r>
              <a:rPr lang="en-AU" sz="525">
                <a:solidFill>
                  <a:schemeClr val="bg1">
                    <a:lumMod val="50000"/>
                  </a:schemeClr>
                </a:solidFill>
                <a:latin typeface="+mn-lt"/>
                <a:sym typeface="Trebuchet MS" panose="020B0603020202020204" pitchFamily="34" charset="0"/>
              </a:rPr>
              <a:t>European Grid Study Tour_February_v0.7.pptx</a:t>
            </a:r>
          </a:p>
        </p:txBody>
      </p:sp>
    </p:spTree>
    <p:extLst>
      <p:ext uri="{BB962C8B-B14F-4D97-AF65-F5344CB8AC3E}">
        <p14:creationId xmlns:p14="http://schemas.microsoft.com/office/powerpoint/2010/main" val="3478550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DEAC04-25FF-BA43-9FF4-66EF9C0084E2}"/>
              </a:ext>
            </a:extLst>
          </p:cNvPr>
          <p:cNvSpPr>
            <a:spLocks noGrp="1"/>
          </p:cNvSpPr>
          <p:nvPr>
            <p:ph type="body" sz="quarter" idx="31" hasCustomPrompt="1"/>
          </p:nvPr>
        </p:nvSpPr>
        <p:spPr>
          <a:xfrm>
            <a:off x="5540851" y="1909038"/>
            <a:ext cx="2713953" cy="783431"/>
          </a:xfrm>
          <a:prstGeom prst="rect">
            <a:avLst/>
          </a:prstGeom>
        </p:spPr>
        <p:txBody>
          <a:bodyPr/>
          <a:lstStyle>
            <a:lvl1pPr marL="0" indent="0">
              <a:buNone/>
              <a:defRPr b="1"/>
            </a:lvl1pPr>
            <a:lvl2pPr marL="0" indent="0">
              <a:buNone/>
              <a:defRPr sz="1350"/>
            </a:lvl2pPr>
            <a:lvl3pPr marL="685800" indent="0">
              <a:buNone/>
              <a:defRPr/>
            </a:lvl3pPr>
          </a:lstStyle>
          <a:p>
            <a:pPr lvl="0"/>
            <a:r>
              <a:rPr lang="en-GB"/>
              <a:t>NAME</a:t>
            </a:r>
          </a:p>
          <a:p>
            <a:pPr lvl="1"/>
            <a:r>
              <a:rPr lang="en-GB"/>
              <a:t>Position</a:t>
            </a:r>
          </a:p>
        </p:txBody>
      </p:sp>
      <p:sp>
        <p:nvSpPr>
          <p:cNvPr id="9" name="Text Placeholder 2">
            <a:extLst>
              <a:ext uri="{FF2B5EF4-FFF2-40B4-BE49-F238E27FC236}">
                <a16:creationId xmlns:a16="http://schemas.microsoft.com/office/drawing/2014/main" id="{43DA7CE3-F798-0544-8754-C8501F8C15F5}"/>
              </a:ext>
            </a:extLst>
          </p:cNvPr>
          <p:cNvSpPr>
            <a:spLocks noGrp="1"/>
          </p:cNvSpPr>
          <p:nvPr>
            <p:ph type="body" sz="quarter" idx="32" hasCustomPrompt="1"/>
          </p:nvPr>
        </p:nvSpPr>
        <p:spPr>
          <a:xfrm>
            <a:off x="5540851" y="2878103"/>
            <a:ext cx="298175" cy="282541"/>
          </a:xfrm>
          <a:prstGeom prst="rect">
            <a:avLst/>
          </a:prstGeom>
        </p:spPr>
        <p:txBody>
          <a:bodyPr/>
          <a:lstStyle>
            <a:lvl1pPr marL="0" indent="0">
              <a:buNone/>
              <a:defRPr sz="1350" b="1">
                <a:solidFill>
                  <a:schemeClr val="accent1"/>
                </a:solidFill>
              </a:defRPr>
            </a:lvl1pPr>
            <a:lvl2pPr marL="0" indent="0">
              <a:buNone/>
              <a:defRPr sz="1350"/>
            </a:lvl2pPr>
            <a:lvl3pPr marL="685800" indent="0">
              <a:buNone/>
              <a:defRPr/>
            </a:lvl3pPr>
          </a:lstStyle>
          <a:p>
            <a:pPr lvl="0"/>
            <a:r>
              <a:rPr lang="en-GB"/>
              <a:t>X</a:t>
            </a:r>
          </a:p>
        </p:txBody>
      </p:sp>
      <p:sp>
        <p:nvSpPr>
          <p:cNvPr id="10" name="Text Placeholder 2">
            <a:extLst>
              <a:ext uri="{FF2B5EF4-FFF2-40B4-BE49-F238E27FC236}">
                <a16:creationId xmlns:a16="http://schemas.microsoft.com/office/drawing/2014/main" id="{9F3B350D-8611-5242-B5A0-A2634CA857FF}"/>
              </a:ext>
            </a:extLst>
          </p:cNvPr>
          <p:cNvSpPr>
            <a:spLocks noGrp="1"/>
          </p:cNvSpPr>
          <p:nvPr>
            <p:ph type="body" sz="quarter" idx="33" hasCustomPrompt="1"/>
          </p:nvPr>
        </p:nvSpPr>
        <p:spPr>
          <a:xfrm>
            <a:off x="5839025" y="2878103"/>
            <a:ext cx="2415779" cy="282541"/>
          </a:xfrm>
          <a:prstGeom prst="rect">
            <a:avLst/>
          </a:prstGeom>
        </p:spPr>
        <p:txBody>
          <a:bodyPr/>
          <a:lstStyle>
            <a:lvl1pPr marL="0" indent="0">
              <a:buNone/>
              <a:defRPr sz="1350" b="0"/>
            </a:lvl1pPr>
            <a:lvl2pPr marL="0" indent="0">
              <a:buNone/>
              <a:defRPr sz="1350"/>
            </a:lvl2pPr>
            <a:lvl3pPr marL="685800" indent="0">
              <a:buNone/>
              <a:defRPr/>
            </a:lvl3pPr>
          </a:lstStyle>
          <a:p>
            <a:pPr lvl="0"/>
            <a:r>
              <a:rPr lang="en-GB"/>
              <a:t>Email</a:t>
            </a:r>
          </a:p>
        </p:txBody>
      </p:sp>
      <p:sp>
        <p:nvSpPr>
          <p:cNvPr id="11" name="Text Placeholder 2">
            <a:extLst>
              <a:ext uri="{FF2B5EF4-FFF2-40B4-BE49-F238E27FC236}">
                <a16:creationId xmlns:a16="http://schemas.microsoft.com/office/drawing/2014/main" id="{AEC22E64-56C7-E84C-B7E0-41418A1CC48D}"/>
              </a:ext>
            </a:extLst>
          </p:cNvPr>
          <p:cNvSpPr>
            <a:spLocks noGrp="1"/>
          </p:cNvSpPr>
          <p:nvPr>
            <p:ph type="body" sz="quarter" idx="34" hasCustomPrompt="1"/>
          </p:nvPr>
        </p:nvSpPr>
        <p:spPr>
          <a:xfrm>
            <a:off x="5540851" y="3295546"/>
            <a:ext cx="298175" cy="282541"/>
          </a:xfrm>
          <a:prstGeom prst="rect">
            <a:avLst/>
          </a:prstGeom>
        </p:spPr>
        <p:txBody>
          <a:bodyPr/>
          <a:lstStyle>
            <a:lvl1pPr marL="0" indent="0">
              <a:buNone/>
              <a:defRPr sz="1350" b="1">
                <a:solidFill>
                  <a:schemeClr val="accent1"/>
                </a:solidFill>
              </a:defRPr>
            </a:lvl1pPr>
            <a:lvl2pPr marL="0" indent="0">
              <a:buNone/>
              <a:defRPr sz="1350"/>
            </a:lvl2pPr>
            <a:lvl3pPr marL="685800" indent="0">
              <a:buNone/>
              <a:defRPr/>
            </a:lvl3pPr>
          </a:lstStyle>
          <a:p>
            <a:pPr lvl="0"/>
            <a:r>
              <a:rPr lang="en-GB"/>
              <a:t>X</a:t>
            </a:r>
          </a:p>
        </p:txBody>
      </p:sp>
      <p:sp>
        <p:nvSpPr>
          <p:cNvPr id="13" name="Text Placeholder 2">
            <a:extLst>
              <a:ext uri="{FF2B5EF4-FFF2-40B4-BE49-F238E27FC236}">
                <a16:creationId xmlns:a16="http://schemas.microsoft.com/office/drawing/2014/main" id="{04DB8005-8B2A-1246-9998-82E8AA5A0C4F}"/>
              </a:ext>
            </a:extLst>
          </p:cNvPr>
          <p:cNvSpPr>
            <a:spLocks noGrp="1"/>
          </p:cNvSpPr>
          <p:nvPr>
            <p:ph type="body" sz="quarter" idx="35" hasCustomPrompt="1"/>
          </p:nvPr>
        </p:nvSpPr>
        <p:spPr>
          <a:xfrm>
            <a:off x="5839025" y="3295546"/>
            <a:ext cx="2415779" cy="282541"/>
          </a:xfrm>
          <a:prstGeom prst="rect">
            <a:avLst/>
          </a:prstGeom>
        </p:spPr>
        <p:txBody>
          <a:bodyPr/>
          <a:lstStyle>
            <a:lvl1pPr marL="0" indent="0">
              <a:buNone/>
              <a:defRPr sz="1350" b="0"/>
            </a:lvl1pPr>
            <a:lvl2pPr marL="0" indent="0">
              <a:buNone/>
              <a:defRPr sz="1350"/>
            </a:lvl2pPr>
            <a:lvl3pPr marL="685800" indent="0">
              <a:buNone/>
              <a:defRPr/>
            </a:lvl3pPr>
          </a:lstStyle>
          <a:p>
            <a:pPr lvl="0"/>
            <a:r>
              <a:rPr lang="en-GB"/>
              <a:t>Mobile</a:t>
            </a:r>
          </a:p>
        </p:txBody>
      </p:sp>
      <p:sp>
        <p:nvSpPr>
          <p:cNvPr id="7" name="object 3">
            <a:extLst>
              <a:ext uri="{FF2B5EF4-FFF2-40B4-BE49-F238E27FC236}">
                <a16:creationId xmlns:a16="http://schemas.microsoft.com/office/drawing/2014/main" id="{0862D614-AA55-C740-8630-971FBEA2B03A}"/>
              </a:ext>
            </a:extLst>
          </p:cNvPr>
          <p:cNvSpPr txBox="1">
            <a:spLocks/>
          </p:cNvSpPr>
          <p:nvPr userDrawn="1"/>
        </p:nvSpPr>
        <p:spPr>
          <a:xfrm>
            <a:off x="1180762" y="1970260"/>
            <a:ext cx="2765597" cy="1450013"/>
          </a:xfrm>
          <a:prstGeom prst="rect">
            <a:avLst/>
          </a:prstGeom>
        </p:spPr>
        <p:txBody>
          <a:bodyPr vert="horz" wrap="square" lIns="0" tIns="157798" rIns="0" bIns="0" rtlCol="0" anchor="b">
            <a:spAutoFit/>
          </a:bodyPr>
          <a:lstStyle>
            <a:lvl1pPr algn="l" defTabSz="914400" rtl="0" eaLnBrk="1" latinLnBrk="0" hangingPunct="1">
              <a:lnSpc>
                <a:spcPct val="100000"/>
              </a:lnSpc>
              <a:spcBef>
                <a:spcPct val="0"/>
              </a:spcBef>
              <a:buNone/>
              <a:defRPr sz="5000" b="1" kern="1200">
                <a:solidFill>
                  <a:schemeClr val="tx1"/>
                </a:solidFill>
                <a:latin typeface="Arial" charset="0"/>
                <a:ea typeface="Arial" charset="0"/>
                <a:cs typeface="Arial" charset="0"/>
              </a:defRPr>
            </a:lvl1pPr>
          </a:lstStyle>
          <a:p>
            <a:pPr marL="6350" marR="2540" algn="ctr">
              <a:lnSpc>
                <a:spcPts val="4991"/>
              </a:lnSpc>
              <a:spcBef>
                <a:spcPts val="1243"/>
              </a:spcBef>
            </a:pPr>
            <a:r>
              <a:rPr lang="en-AU" sz="5775">
                <a:solidFill>
                  <a:srgbClr val="FFFFFF"/>
                </a:solidFill>
              </a:rPr>
              <a:t>contact</a:t>
            </a:r>
            <a:br>
              <a:rPr lang="en-AU" sz="5775">
                <a:solidFill>
                  <a:srgbClr val="FFFFFF"/>
                </a:solidFill>
              </a:rPr>
            </a:br>
            <a:r>
              <a:rPr lang="en-AU" sz="5775">
                <a:solidFill>
                  <a:srgbClr val="FFFFFF"/>
                </a:solidFill>
              </a:rPr>
              <a:t>us</a:t>
            </a:r>
            <a:endParaRPr lang="en-AU" sz="5775"/>
          </a:p>
        </p:txBody>
      </p:sp>
    </p:spTree>
    <p:extLst>
      <p:ext uri="{BB962C8B-B14F-4D97-AF65-F5344CB8AC3E}">
        <p14:creationId xmlns:p14="http://schemas.microsoft.com/office/powerpoint/2010/main" val="36110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ubheader - Dar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114D3A-8B01-E840-B439-4FCDD6BC4A03}"/>
              </a:ext>
            </a:extLst>
          </p:cNvPr>
          <p:cNvPicPr>
            <a:picLocks noChangeAspect="1"/>
          </p:cNvPicPr>
          <p:nvPr userDrawn="1"/>
        </p:nvPicPr>
        <p:blipFill>
          <a:blip r:embed="rId2"/>
          <a:srcRect/>
          <a:stretch/>
        </p:blipFill>
        <p:spPr>
          <a:xfrm>
            <a:off x="-54264" y="-672415"/>
            <a:ext cx="5944425" cy="5909662"/>
          </a:xfrm>
          <a:prstGeom prst="rect">
            <a:avLst/>
          </a:prstGeom>
        </p:spPr>
      </p:pic>
      <p:sp>
        <p:nvSpPr>
          <p:cNvPr id="2" name="Title 1"/>
          <p:cNvSpPr>
            <a:spLocks noGrp="1"/>
          </p:cNvSpPr>
          <p:nvPr>
            <p:ph type="ctrTitle" hasCustomPrompt="1"/>
          </p:nvPr>
        </p:nvSpPr>
        <p:spPr>
          <a:xfrm>
            <a:off x="1359559" y="1617564"/>
            <a:ext cx="4209803" cy="1729978"/>
          </a:xfrm>
        </p:spPr>
        <p:txBody>
          <a:bodyPr anchor="b"/>
          <a:lstStyle>
            <a:lvl1pPr algn="l">
              <a:defRPr sz="3600">
                <a:solidFill>
                  <a:schemeClr val="bg1"/>
                </a:solidFill>
              </a:defRPr>
            </a:lvl1pPr>
          </a:lstStyle>
          <a:p>
            <a:r>
              <a:rPr lang="en-US"/>
              <a:t>Title over two lines</a:t>
            </a:r>
            <a:br>
              <a:rPr lang="en-US"/>
            </a:br>
            <a:r>
              <a:rPr lang="en-US"/>
              <a:t>Shift + Enter to break line</a:t>
            </a:r>
          </a:p>
        </p:txBody>
      </p:sp>
      <p:sp>
        <p:nvSpPr>
          <p:cNvPr id="3" name="Subtitle 2"/>
          <p:cNvSpPr>
            <a:spLocks noGrp="1"/>
          </p:cNvSpPr>
          <p:nvPr>
            <p:ph type="subTitle" idx="1"/>
          </p:nvPr>
        </p:nvSpPr>
        <p:spPr>
          <a:xfrm>
            <a:off x="1359559" y="3477320"/>
            <a:ext cx="4209803" cy="1241822"/>
          </a:xfrm>
        </p:spPr>
        <p:txBody>
          <a:bodyPr/>
          <a:lstStyle>
            <a:lvl1pPr marL="0" indent="0" algn="l">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7" name="Graphic 6">
            <a:extLst>
              <a:ext uri="{FF2B5EF4-FFF2-40B4-BE49-F238E27FC236}">
                <a16:creationId xmlns:a16="http://schemas.microsoft.com/office/drawing/2014/main" id="{1B718F5F-97D5-1D4B-8F51-D165369D608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420995" y="4609246"/>
            <a:ext cx="1346938" cy="388713"/>
          </a:xfrm>
          <a:prstGeom prst="rect">
            <a:avLst/>
          </a:prstGeom>
        </p:spPr>
      </p:pic>
    </p:spTree>
    <p:extLst>
      <p:ext uri="{BB962C8B-B14F-4D97-AF65-F5344CB8AC3E}">
        <p14:creationId xmlns:p14="http://schemas.microsoft.com/office/powerpoint/2010/main" val="428182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bheader -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114D3A-8B01-E840-B439-4FCDD6BC4A03}"/>
              </a:ext>
            </a:extLst>
          </p:cNvPr>
          <p:cNvPicPr>
            <a:picLocks noChangeAspect="1"/>
          </p:cNvPicPr>
          <p:nvPr userDrawn="1"/>
        </p:nvPicPr>
        <p:blipFill>
          <a:blip r:embed="rId2"/>
          <a:srcRect/>
          <a:stretch/>
        </p:blipFill>
        <p:spPr>
          <a:xfrm>
            <a:off x="-54264" y="-672415"/>
            <a:ext cx="5944425" cy="5909662"/>
          </a:xfrm>
          <a:prstGeom prst="rect">
            <a:avLst/>
          </a:prstGeom>
        </p:spPr>
      </p:pic>
      <p:sp>
        <p:nvSpPr>
          <p:cNvPr id="2" name="Title 1"/>
          <p:cNvSpPr>
            <a:spLocks noGrp="1"/>
          </p:cNvSpPr>
          <p:nvPr>
            <p:ph type="ctrTitle" hasCustomPrompt="1"/>
          </p:nvPr>
        </p:nvSpPr>
        <p:spPr>
          <a:xfrm>
            <a:off x="1359559" y="1617564"/>
            <a:ext cx="4209803" cy="1729978"/>
          </a:xfrm>
        </p:spPr>
        <p:txBody>
          <a:bodyPr anchor="b"/>
          <a:lstStyle>
            <a:lvl1pPr algn="l">
              <a:defRPr sz="3600">
                <a:solidFill>
                  <a:schemeClr val="bg1"/>
                </a:solidFill>
              </a:defRPr>
            </a:lvl1pPr>
          </a:lstStyle>
          <a:p>
            <a:r>
              <a:rPr lang="en-US"/>
              <a:t>Title over two lines</a:t>
            </a:r>
            <a:br>
              <a:rPr lang="en-US"/>
            </a:br>
            <a:r>
              <a:rPr lang="en-US"/>
              <a:t>Shift + Enter to break line</a:t>
            </a:r>
          </a:p>
        </p:txBody>
      </p:sp>
      <p:sp>
        <p:nvSpPr>
          <p:cNvPr id="3" name="Subtitle 2"/>
          <p:cNvSpPr>
            <a:spLocks noGrp="1"/>
          </p:cNvSpPr>
          <p:nvPr>
            <p:ph type="subTitle" idx="1"/>
          </p:nvPr>
        </p:nvSpPr>
        <p:spPr>
          <a:xfrm>
            <a:off x="1359559" y="3477320"/>
            <a:ext cx="4209803" cy="1241822"/>
          </a:xfrm>
        </p:spPr>
        <p:txBody>
          <a:bodyPr/>
          <a:lstStyle>
            <a:lvl1pPr marL="0" indent="0" algn="l">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7" name="Graphic 6">
            <a:extLst>
              <a:ext uri="{FF2B5EF4-FFF2-40B4-BE49-F238E27FC236}">
                <a16:creationId xmlns:a16="http://schemas.microsoft.com/office/drawing/2014/main" id="{856371D6-6943-FD45-BB4B-59EF69A5A518}"/>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420995" y="4609246"/>
            <a:ext cx="1346938" cy="388714"/>
          </a:xfrm>
          <a:prstGeom prst="rect">
            <a:avLst/>
          </a:prstGeom>
        </p:spPr>
      </p:pic>
    </p:spTree>
    <p:extLst>
      <p:ext uri="{BB962C8B-B14F-4D97-AF65-F5344CB8AC3E}">
        <p14:creationId xmlns:p14="http://schemas.microsoft.com/office/powerpoint/2010/main" val="44460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ivider - Dark">
    <p:spTree>
      <p:nvGrpSpPr>
        <p:cNvPr id="1" name=""/>
        <p:cNvGrpSpPr/>
        <p:nvPr/>
      </p:nvGrpSpPr>
      <p:grpSpPr>
        <a:xfrm>
          <a:off x="0" y="0"/>
          <a:ext cx="0" cy="0"/>
          <a:chOff x="0" y="0"/>
          <a:chExt cx="0" cy="0"/>
        </a:xfrm>
      </p:grpSpPr>
      <p:pic>
        <p:nvPicPr>
          <p:cNvPr id="4" name="Picture 3" descr="Company name&#10;&#10;Description automatically generated with medium confidence">
            <a:extLst>
              <a:ext uri="{FF2B5EF4-FFF2-40B4-BE49-F238E27FC236}">
                <a16:creationId xmlns:a16="http://schemas.microsoft.com/office/drawing/2014/main" id="{D51A6C76-4159-2541-9003-8524488CD2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7389" t="6104" b="27413"/>
          <a:stretch/>
        </p:blipFill>
        <p:spPr>
          <a:xfrm>
            <a:off x="0" y="0"/>
            <a:ext cx="7200722" cy="5143500"/>
          </a:xfrm>
          <a:prstGeom prst="rect">
            <a:avLst/>
          </a:prstGeom>
        </p:spPr>
      </p:pic>
      <p:sp>
        <p:nvSpPr>
          <p:cNvPr id="2" name="Title 1"/>
          <p:cNvSpPr>
            <a:spLocks noGrp="1"/>
          </p:cNvSpPr>
          <p:nvPr>
            <p:ph type="title"/>
          </p:nvPr>
        </p:nvSpPr>
        <p:spPr>
          <a:xfrm>
            <a:off x="1371600" y="2571751"/>
            <a:ext cx="4700478" cy="1371455"/>
          </a:xfrm>
        </p:spPr>
        <p:txBody>
          <a:bodyPr anchor="b"/>
          <a:lstStyle>
            <a:lvl1pPr algn="l">
              <a:defRPr sz="4500">
                <a:solidFill>
                  <a:schemeClr val="bg1"/>
                </a:solidFill>
              </a:defRPr>
            </a:lvl1pPr>
          </a:lstStyle>
          <a:p>
            <a:r>
              <a:rPr lang="en-GB"/>
              <a:t>Click to edit Master title style</a:t>
            </a:r>
            <a:endParaRPr lang="en-US"/>
          </a:p>
        </p:txBody>
      </p:sp>
      <p:sp>
        <p:nvSpPr>
          <p:cNvPr id="3" name="Text Placeholder 2"/>
          <p:cNvSpPr>
            <a:spLocks noGrp="1"/>
          </p:cNvSpPr>
          <p:nvPr>
            <p:ph type="body" idx="1"/>
          </p:nvPr>
        </p:nvSpPr>
        <p:spPr>
          <a:xfrm>
            <a:off x="1371600" y="3943351"/>
            <a:ext cx="4700478" cy="557213"/>
          </a:xfrm>
        </p:spPr>
        <p:txBody>
          <a:bodyPr lIns="0"/>
          <a:lstStyle>
            <a:lvl1pPr marL="0" indent="0" algn="l">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8807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ivider - White">
    <p:spTree>
      <p:nvGrpSpPr>
        <p:cNvPr id="1" name=""/>
        <p:cNvGrpSpPr/>
        <p:nvPr/>
      </p:nvGrpSpPr>
      <p:grpSpPr>
        <a:xfrm>
          <a:off x="0" y="0"/>
          <a:ext cx="0" cy="0"/>
          <a:chOff x="0" y="0"/>
          <a:chExt cx="0" cy="0"/>
        </a:xfrm>
      </p:grpSpPr>
      <p:pic>
        <p:nvPicPr>
          <p:cNvPr id="4" name="Picture 3" descr="Company name&#10;&#10;Description automatically generated with medium confidence">
            <a:extLst>
              <a:ext uri="{FF2B5EF4-FFF2-40B4-BE49-F238E27FC236}">
                <a16:creationId xmlns:a16="http://schemas.microsoft.com/office/drawing/2014/main" id="{D51A6C76-4159-2541-9003-8524488CD2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7389" t="6104" b="27413"/>
          <a:stretch/>
        </p:blipFill>
        <p:spPr>
          <a:xfrm>
            <a:off x="0" y="0"/>
            <a:ext cx="7200722" cy="5143500"/>
          </a:xfrm>
          <a:prstGeom prst="rect">
            <a:avLst/>
          </a:prstGeom>
        </p:spPr>
      </p:pic>
      <p:sp>
        <p:nvSpPr>
          <p:cNvPr id="2" name="Title 1"/>
          <p:cNvSpPr>
            <a:spLocks noGrp="1"/>
          </p:cNvSpPr>
          <p:nvPr>
            <p:ph type="title"/>
          </p:nvPr>
        </p:nvSpPr>
        <p:spPr>
          <a:xfrm>
            <a:off x="1371600" y="2571751"/>
            <a:ext cx="4700478" cy="1371455"/>
          </a:xfrm>
        </p:spPr>
        <p:txBody>
          <a:bodyPr anchor="b"/>
          <a:lstStyle>
            <a:lvl1pPr algn="l">
              <a:defRPr sz="4500">
                <a:solidFill>
                  <a:schemeClr val="bg1"/>
                </a:solidFill>
              </a:defRPr>
            </a:lvl1pPr>
          </a:lstStyle>
          <a:p>
            <a:r>
              <a:rPr lang="en-GB"/>
              <a:t>Click to edit Master title style</a:t>
            </a:r>
            <a:endParaRPr lang="en-US"/>
          </a:p>
        </p:txBody>
      </p:sp>
      <p:sp>
        <p:nvSpPr>
          <p:cNvPr id="3" name="Text Placeholder 2"/>
          <p:cNvSpPr>
            <a:spLocks noGrp="1"/>
          </p:cNvSpPr>
          <p:nvPr>
            <p:ph type="body" idx="1"/>
          </p:nvPr>
        </p:nvSpPr>
        <p:spPr>
          <a:xfrm>
            <a:off x="1371600" y="3943351"/>
            <a:ext cx="4700478" cy="557213"/>
          </a:xfrm>
        </p:spPr>
        <p:txBody>
          <a:bodyPr lIns="0"/>
          <a:lstStyle>
            <a:lvl1pPr marL="0" indent="0" algn="l">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5925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cknowledgement of Country">
    <p:spTree>
      <p:nvGrpSpPr>
        <p:cNvPr id="1" name=""/>
        <p:cNvGrpSpPr/>
        <p:nvPr/>
      </p:nvGrpSpPr>
      <p:grpSpPr>
        <a:xfrm>
          <a:off x="0" y="0"/>
          <a:ext cx="0" cy="0"/>
          <a:chOff x="0" y="0"/>
          <a:chExt cx="0" cy="0"/>
        </a:xfrm>
      </p:grpSpPr>
      <p:pic>
        <p:nvPicPr>
          <p:cNvPr id="8" name="Picture Placeholder 5">
            <a:extLst>
              <a:ext uri="{FF2B5EF4-FFF2-40B4-BE49-F238E27FC236}">
                <a16:creationId xmlns:a16="http://schemas.microsoft.com/office/drawing/2014/main" id="{70A1DFF4-D4FA-43E8-9CA0-40C5A56DAD0C}"/>
              </a:ext>
            </a:extLst>
          </p:cNvPr>
          <p:cNvPicPr>
            <a:picLocks noChangeAspect="1"/>
          </p:cNvPicPr>
          <p:nvPr userDrawn="1"/>
        </p:nvPicPr>
        <p:blipFill>
          <a:blip r:embed="rId2"/>
          <a:srcRect/>
          <a:stretch/>
        </p:blipFill>
        <p:spPr>
          <a:xfrm>
            <a:off x="2709" y="0"/>
            <a:ext cx="9141291" cy="5143500"/>
          </a:xfrm>
          <a:prstGeom prst="rect">
            <a:avLst/>
          </a:prstGeom>
        </p:spPr>
      </p:pic>
      <p:sp>
        <p:nvSpPr>
          <p:cNvPr id="12" name="Rectangle 11">
            <a:extLst>
              <a:ext uri="{FF2B5EF4-FFF2-40B4-BE49-F238E27FC236}">
                <a16:creationId xmlns:a16="http://schemas.microsoft.com/office/drawing/2014/main" id="{E9FA68DB-79F6-2248-B673-510D6F547E95}"/>
              </a:ext>
            </a:extLst>
          </p:cNvPr>
          <p:cNvSpPr/>
          <p:nvPr userDrawn="1"/>
        </p:nvSpPr>
        <p:spPr>
          <a:xfrm rot="16200000" flipH="1">
            <a:off x="4633457" y="628094"/>
            <a:ext cx="1687151" cy="7333939"/>
          </a:xfrm>
          <a:prstGeom prst="rect">
            <a:avLst/>
          </a:prstGeom>
          <a:gradFill>
            <a:gsLst>
              <a:gs pos="100000">
                <a:schemeClr val="tx1">
                  <a:alpha val="60000"/>
                </a:schemeClr>
              </a:gs>
              <a:gs pos="70000">
                <a:schemeClr val="tx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a:p>
        </p:txBody>
      </p:sp>
      <p:pic>
        <p:nvPicPr>
          <p:cNvPr id="11" name="Picture 10">
            <a:extLst>
              <a:ext uri="{FF2B5EF4-FFF2-40B4-BE49-F238E27FC236}">
                <a16:creationId xmlns:a16="http://schemas.microsoft.com/office/drawing/2014/main" id="{88D62D83-C0BB-8142-84BB-1914AC8035F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6380"/>
            <a:ext cx="6284627" cy="2693366"/>
          </a:xfrm>
          <a:prstGeom prst="rect">
            <a:avLst/>
          </a:prstGeom>
        </p:spPr>
      </p:pic>
      <p:pic>
        <p:nvPicPr>
          <p:cNvPr id="13" name="Graphic 12">
            <a:extLst>
              <a:ext uri="{FF2B5EF4-FFF2-40B4-BE49-F238E27FC236}">
                <a16:creationId xmlns:a16="http://schemas.microsoft.com/office/drawing/2014/main" id="{CF34BB9A-1187-4C46-B59A-9F15E9C16C9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420995" y="4609246"/>
            <a:ext cx="1346938" cy="388713"/>
          </a:xfrm>
          <a:prstGeom prst="rect">
            <a:avLst/>
          </a:prstGeom>
        </p:spPr>
      </p:pic>
      <p:sp>
        <p:nvSpPr>
          <p:cNvPr id="15" name="Title 8">
            <a:extLst>
              <a:ext uri="{FF2B5EF4-FFF2-40B4-BE49-F238E27FC236}">
                <a16:creationId xmlns:a16="http://schemas.microsoft.com/office/drawing/2014/main" id="{A937574E-C0B0-F24B-B578-05434ECC7583}"/>
              </a:ext>
            </a:extLst>
          </p:cNvPr>
          <p:cNvSpPr txBox="1">
            <a:spLocks/>
          </p:cNvSpPr>
          <p:nvPr userDrawn="1"/>
        </p:nvSpPr>
        <p:spPr>
          <a:xfrm>
            <a:off x="359569" y="638253"/>
            <a:ext cx="4396061" cy="766683"/>
          </a:xfrm>
          <a:prstGeom prst="rect">
            <a:avLst/>
          </a:prstGeom>
        </p:spPr>
        <p:txBody>
          <a:bodyPr vert="horz" lIns="0" tIns="0" rIns="0" bIns="0" rtlCol="0" anchor="ctr">
            <a:normAutofit/>
          </a:bodyPr>
          <a:lstStyle>
            <a:defPPr>
              <a:defRPr lang="en-US"/>
            </a:defPPr>
            <a:lvl1pPr algn="ctr">
              <a:lnSpc>
                <a:spcPct val="90000"/>
              </a:lnSpc>
              <a:spcBef>
                <a:spcPct val="0"/>
              </a:spcBef>
              <a:buNone/>
              <a:defRPr sz="2400" b="0">
                <a:solidFill>
                  <a:schemeClr val="bg1"/>
                </a:solidFill>
                <a:latin typeface="Arial" charset="0"/>
                <a:ea typeface="Arial" charset="0"/>
                <a:cs typeface="Arial" charset="0"/>
              </a:defRPr>
            </a:lvl1pPr>
          </a:lstStyle>
          <a:p>
            <a:pPr marL="0" lvl="2">
              <a:lnSpc>
                <a:spcPct val="120000"/>
              </a:lnSpc>
            </a:pPr>
            <a:r>
              <a:rPr lang="en-AU" sz="1050">
                <a:solidFill>
                  <a:schemeClr val="bg1"/>
                </a:solidFill>
                <a:latin typeface="Arial" charset="0"/>
                <a:cs typeface="Arial" charset="0"/>
              </a:rPr>
              <a:t>We acknowledge the Traditional Owners of the land on which we operate and recognise their continuing connection to land, waters and culture. </a:t>
            </a:r>
            <a:br>
              <a:rPr lang="en-AU" sz="1050">
                <a:solidFill>
                  <a:schemeClr val="bg1"/>
                </a:solidFill>
                <a:latin typeface="Arial" charset="0"/>
                <a:cs typeface="Arial" charset="0"/>
              </a:rPr>
            </a:br>
            <a:r>
              <a:rPr lang="en-AU" sz="1050">
                <a:solidFill>
                  <a:schemeClr val="bg1"/>
                </a:solidFill>
                <a:latin typeface="Arial" charset="0"/>
                <a:cs typeface="Arial" charset="0"/>
              </a:rPr>
              <a:t>We pay our respects to their Elders past, present and emerging.</a:t>
            </a:r>
          </a:p>
        </p:txBody>
      </p:sp>
      <p:sp>
        <p:nvSpPr>
          <p:cNvPr id="16" name="Title 1">
            <a:extLst>
              <a:ext uri="{FF2B5EF4-FFF2-40B4-BE49-F238E27FC236}">
                <a16:creationId xmlns:a16="http://schemas.microsoft.com/office/drawing/2014/main" id="{596DE059-69CC-D04A-89A2-C64BC6F7AE5F}"/>
              </a:ext>
            </a:extLst>
          </p:cNvPr>
          <p:cNvSpPr txBox="1">
            <a:spLocks/>
          </p:cNvSpPr>
          <p:nvPr userDrawn="1"/>
        </p:nvSpPr>
        <p:spPr>
          <a:xfrm>
            <a:off x="359569" y="357188"/>
            <a:ext cx="4710855" cy="562132"/>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1" kern="1200">
                <a:solidFill>
                  <a:schemeClr val="bg1"/>
                </a:solidFill>
                <a:latin typeface="Arial" charset="0"/>
                <a:ea typeface="Arial" charset="0"/>
                <a:cs typeface="Arial" charset="0"/>
              </a:defRPr>
            </a:lvl1pPr>
          </a:lstStyle>
          <a:p>
            <a:r>
              <a:rPr lang="en-AU" sz="2100"/>
              <a:t>Acknowledgement of Country</a:t>
            </a:r>
          </a:p>
        </p:txBody>
      </p:sp>
    </p:spTree>
    <p:extLst>
      <p:ext uri="{BB962C8B-B14F-4D97-AF65-F5344CB8AC3E}">
        <p14:creationId xmlns:p14="http://schemas.microsoft.com/office/powerpoint/2010/main" val="60697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s/Agenda - x5">
    <p:spTree>
      <p:nvGrpSpPr>
        <p:cNvPr id="1" name=""/>
        <p:cNvGrpSpPr/>
        <p:nvPr/>
      </p:nvGrpSpPr>
      <p:grpSpPr>
        <a:xfrm>
          <a:off x="0" y="0"/>
          <a:ext cx="0" cy="0"/>
          <a:chOff x="0" y="0"/>
          <a:chExt cx="0" cy="0"/>
        </a:xfrm>
      </p:grpSpPr>
      <p:pic>
        <p:nvPicPr>
          <p:cNvPr id="4" name="Picture 3" descr="Company name&#10;&#10;Description automatically generated with medium confidence">
            <a:extLst>
              <a:ext uri="{FF2B5EF4-FFF2-40B4-BE49-F238E27FC236}">
                <a16:creationId xmlns:a16="http://schemas.microsoft.com/office/drawing/2014/main" id="{D51A6C76-4159-2541-9003-8524488CD2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3513" cy="5143500"/>
          </a:xfrm>
          <a:prstGeom prst="rect">
            <a:avLst/>
          </a:prstGeom>
        </p:spPr>
      </p:pic>
      <p:sp>
        <p:nvSpPr>
          <p:cNvPr id="2" name="Title 1"/>
          <p:cNvSpPr>
            <a:spLocks noGrp="1"/>
          </p:cNvSpPr>
          <p:nvPr>
            <p:ph type="title" hasCustomPrompt="1"/>
          </p:nvPr>
        </p:nvSpPr>
        <p:spPr>
          <a:xfrm>
            <a:off x="359569" y="1582924"/>
            <a:ext cx="2399580" cy="1371455"/>
          </a:xfrm>
        </p:spPr>
        <p:txBody>
          <a:bodyPr anchor="ctr">
            <a:normAutofit/>
          </a:bodyPr>
          <a:lstStyle>
            <a:lvl1pPr algn="l">
              <a:defRPr sz="3300">
                <a:solidFill>
                  <a:schemeClr val="bg1"/>
                </a:solidFill>
              </a:defRPr>
            </a:lvl1pPr>
          </a:lstStyle>
          <a:p>
            <a:r>
              <a:rPr lang="en-GB"/>
              <a:t>Contents</a:t>
            </a:r>
            <a:endParaRPr lang="en-US"/>
          </a:p>
        </p:txBody>
      </p:sp>
      <p:pic>
        <p:nvPicPr>
          <p:cNvPr id="10" name="Graphic 9">
            <a:extLst>
              <a:ext uri="{FF2B5EF4-FFF2-40B4-BE49-F238E27FC236}">
                <a16:creationId xmlns:a16="http://schemas.microsoft.com/office/drawing/2014/main" id="{0DBB4D16-3A78-B345-A607-E93A37EC455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420995" y="4609246"/>
            <a:ext cx="1346938" cy="388714"/>
          </a:xfrm>
          <a:prstGeom prst="rect">
            <a:avLst/>
          </a:prstGeom>
        </p:spPr>
      </p:pic>
      <p:sp>
        <p:nvSpPr>
          <p:cNvPr id="5" name="Text Placeholder 4">
            <a:extLst>
              <a:ext uri="{FF2B5EF4-FFF2-40B4-BE49-F238E27FC236}">
                <a16:creationId xmlns:a16="http://schemas.microsoft.com/office/drawing/2014/main" id="{A44FDB23-1066-4345-96D4-4CF89843F5AE}"/>
              </a:ext>
            </a:extLst>
          </p:cNvPr>
          <p:cNvSpPr>
            <a:spLocks noGrp="1"/>
          </p:cNvSpPr>
          <p:nvPr>
            <p:ph type="body" sz="quarter" idx="10"/>
          </p:nvPr>
        </p:nvSpPr>
        <p:spPr>
          <a:xfrm>
            <a:off x="4572000" y="1060481"/>
            <a:ext cx="4195933"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15" name="Text Placeholder 14">
            <a:extLst>
              <a:ext uri="{FF2B5EF4-FFF2-40B4-BE49-F238E27FC236}">
                <a16:creationId xmlns:a16="http://schemas.microsoft.com/office/drawing/2014/main" id="{CE600EA1-5D93-1346-8654-35D880947793}"/>
              </a:ext>
            </a:extLst>
          </p:cNvPr>
          <p:cNvSpPr>
            <a:spLocks noGrp="1"/>
          </p:cNvSpPr>
          <p:nvPr>
            <p:ph type="body" sz="quarter" idx="11" hasCustomPrompt="1"/>
          </p:nvPr>
        </p:nvSpPr>
        <p:spPr>
          <a:xfrm>
            <a:off x="4676172" y="1061080"/>
            <a:ext cx="555625" cy="592138"/>
          </a:xfrm>
        </p:spPr>
        <p:txBody>
          <a:bodyPr anchor="ctr"/>
          <a:lstStyle>
            <a:lvl1pPr algn="ctr">
              <a:defRPr sz="1600" b="1">
                <a:solidFill>
                  <a:schemeClr val="bg1"/>
                </a:solidFill>
              </a:defRPr>
            </a:lvl1pPr>
          </a:lstStyle>
          <a:p>
            <a:pPr lvl="0"/>
            <a:r>
              <a:rPr lang="en-GB"/>
              <a:t>00</a:t>
            </a:r>
            <a:endParaRPr lang="en-AU"/>
          </a:p>
        </p:txBody>
      </p:sp>
      <p:sp>
        <p:nvSpPr>
          <p:cNvPr id="17" name="Text Placeholder 4">
            <a:extLst>
              <a:ext uri="{FF2B5EF4-FFF2-40B4-BE49-F238E27FC236}">
                <a16:creationId xmlns:a16="http://schemas.microsoft.com/office/drawing/2014/main" id="{12A86605-0FA9-F84F-9724-E0A4AA8913CA}"/>
              </a:ext>
            </a:extLst>
          </p:cNvPr>
          <p:cNvSpPr>
            <a:spLocks noGrp="1"/>
          </p:cNvSpPr>
          <p:nvPr>
            <p:ph type="body" sz="quarter" idx="12"/>
          </p:nvPr>
        </p:nvSpPr>
        <p:spPr>
          <a:xfrm>
            <a:off x="4589292" y="1778111"/>
            <a:ext cx="4195933"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18" name="Text Placeholder 14">
            <a:extLst>
              <a:ext uri="{FF2B5EF4-FFF2-40B4-BE49-F238E27FC236}">
                <a16:creationId xmlns:a16="http://schemas.microsoft.com/office/drawing/2014/main" id="{3B38B86D-856A-0D48-A98B-7EF7288FA2C1}"/>
              </a:ext>
            </a:extLst>
          </p:cNvPr>
          <p:cNvSpPr>
            <a:spLocks noGrp="1"/>
          </p:cNvSpPr>
          <p:nvPr>
            <p:ph type="body" sz="quarter" idx="13" hasCustomPrompt="1"/>
          </p:nvPr>
        </p:nvSpPr>
        <p:spPr>
          <a:xfrm>
            <a:off x="4693464" y="1778710"/>
            <a:ext cx="555625" cy="592138"/>
          </a:xfrm>
        </p:spPr>
        <p:txBody>
          <a:bodyPr anchor="ctr"/>
          <a:lstStyle>
            <a:lvl1pPr algn="ctr">
              <a:defRPr sz="1600" b="1">
                <a:solidFill>
                  <a:schemeClr val="bg1"/>
                </a:solidFill>
              </a:defRPr>
            </a:lvl1pPr>
          </a:lstStyle>
          <a:p>
            <a:pPr lvl="0"/>
            <a:r>
              <a:rPr lang="en-GB"/>
              <a:t>00</a:t>
            </a:r>
            <a:endParaRPr lang="en-AU"/>
          </a:p>
        </p:txBody>
      </p:sp>
      <p:sp>
        <p:nvSpPr>
          <p:cNvPr id="19" name="Text Placeholder 4">
            <a:extLst>
              <a:ext uri="{FF2B5EF4-FFF2-40B4-BE49-F238E27FC236}">
                <a16:creationId xmlns:a16="http://schemas.microsoft.com/office/drawing/2014/main" id="{6B5617FE-D81A-3146-A372-279122193AB8}"/>
              </a:ext>
            </a:extLst>
          </p:cNvPr>
          <p:cNvSpPr>
            <a:spLocks noGrp="1"/>
          </p:cNvSpPr>
          <p:nvPr>
            <p:ph type="body" sz="quarter" idx="14"/>
          </p:nvPr>
        </p:nvSpPr>
        <p:spPr>
          <a:xfrm>
            <a:off x="4589292" y="2485969"/>
            <a:ext cx="4195933"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20" name="Text Placeholder 14">
            <a:extLst>
              <a:ext uri="{FF2B5EF4-FFF2-40B4-BE49-F238E27FC236}">
                <a16:creationId xmlns:a16="http://schemas.microsoft.com/office/drawing/2014/main" id="{FB3DD326-D684-104B-9601-C7D4E58DED3A}"/>
              </a:ext>
            </a:extLst>
          </p:cNvPr>
          <p:cNvSpPr>
            <a:spLocks noGrp="1"/>
          </p:cNvSpPr>
          <p:nvPr>
            <p:ph type="body" sz="quarter" idx="15" hasCustomPrompt="1"/>
          </p:nvPr>
        </p:nvSpPr>
        <p:spPr>
          <a:xfrm>
            <a:off x="4693464" y="2486568"/>
            <a:ext cx="555625" cy="592138"/>
          </a:xfrm>
        </p:spPr>
        <p:txBody>
          <a:bodyPr anchor="ctr"/>
          <a:lstStyle>
            <a:lvl1pPr algn="ctr">
              <a:defRPr sz="1600" b="1">
                <a:solidFill>
                  <a:schemeClr val="bg1"/>
                </a:solidFill>
              </a:defRPr>
            </a:lvl1pPr>
          </a:lstStyle>
          <a:p>
            <a:pPr lvl="0"/>
            <a:r>
              <a:rPr lang="en-GB"/>
              <a:t>00</a:t>
            </a:r>
            <a:endParaRPr lang="en-AU"/>
          </a:p>
        </p:txBody>
      </p:sp>
      <p:sp>
        <p:nvSpPr>
          <p:cNvPr id="21" name="Text Placeholder 4">
            <a:extLst>
              <a:ext uri="{FF2B5EF4-FFF2-40B4-BE49-F238E27FC236}">
                <a16:creationId xmlns:a16="http://schemas.microsoft.com/office/drawing/2014/main" id="{F03E59AE-6746-ED4E-B96B-D7E6ACF1AF51}"/>
              </a:ext>
            </a:extLst>
          </p:cNvPr>
          <p:cNvSpPr>
            <a:spLocks noGrp="1"/>
          </p:cNvSpPr>
          <p:nvPr>
            <p:ph type="body" sz="quarter" idx="16"/>
          </p:nvPr>
        </p:nvSpPr>
        <p:spPr>
          <a:xfrm>
            <a:off x="4589292" y="3199997"/>
            <a:ext cx="4195933"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22" name="Text Placeholder 14">
            <a:extLst>
              <a:ext uri="{FF2B5EF4-FFF2-40B4-BE49-F238E27FC236}">
                <a16:creationId xmlns:a16="http://schemas.microsoft.com/office/drawing/2014/main" id="{0029B644-607C-EF4D-9FB6-63A9A8CF7494}"/>
              </a:ext>
            </a:extLst>
          </p:cNvPr>
          <p:cNvSpPr>
            <a:spLocks noGrp="1"/>
          </p:cNvSpPr>
          <p:nvPr>
            <p:ph type="body" sz="quarter" idx="17" hasCustomPrompt="1"/>
          </p:nvPr>
        </p:nvSpPr>
        <p:spPr>
          <a:xfrm>
            <a:off x="4693464" y="3200596"/>
            <a:ext cx="555625" cy="592138"/>
          </a:xfrm>
        </p:spPr>
        <p:txBody>
          <a:bodyPr anchor="ctr"/>
          <a:lstStyle>
            <a:lvl1pPr algn="ctr">
              <a:defRPr sz="1600" b="1">
                <a:solidFill>
                  <a:schemeClr val="bg1"/>
                </a:solidFill>
              </a:defRPr>
            </a:lvl1pPr>
          </a:lstStyle>
          <a:p>
            <a:pPr lvl="0"/>
            <a:r>
              <a:rPr lang="en-GB"/>
              <a:t>00</a:t>
            </a:r>
            <a:endParaRPr lang="en-AU"/>
          </a:p>
        </p:txBody>
      </p:sp>
      <p:sp>
        <p:nvSpPr>
          <p:cNvPr id="23" name="Text Placeholder 4">
            <a:extLst>
              <a:ext uri="{FF2B5EF4-FFF2-40B4-BE49-F238E27FC236}">
                <a16:creationId xmlns:a16="http://schemas.microsoft.com/office/drawing/2014/main" id="{6C013AB7-01BE-E441-9FB1-A4829E105ADC}"/>
              </a:ext>
            </a:extLst>
          </p:cNvPr>
          <p:cNvSpPr>
            <a:spLocks noGrp="1"/>
          </p:cNvSpPr>
          <p:nvPr>
            <p:ph type="body" sz="quarter" idx="18"/>
          </p:nvPr>
        </p:nvSpPr>
        <p:spPr>
          <a:xfrm>
            <a:off x="4589292" y="3895218"/>
            <a:ext cx="4195933"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24" name="Text Placeholder 14">
            <a:extLst>
              <a:ext uri="{FF2B5EF4-FFF2-40B4-BE49-F238E27FC236}">
                <a16:creationId xmlns:a16="http://schemas.microsoft.com/office/drawing/2014/main" id="{12E61F76-78D0-6542-863B-123C5FB90BC4}"/>
              </a:ext>
            </a:extLst>
          </p:cNvPr>
          <p:cNvSpPr>
            <a:spLocks noGrp="1"/>
          </p:cNvSpPr>
          <p:nvPr>
            <p:ph type="body" sz="quarter" idx="19" hasCustomPrompt="1"/>
          </p:nvPr>
        </p:nvSpPr>
        <p:spPr>
          <a:xfrm>
            <a:off x="4693464" y="3895817"/>
            <a:ext cx="555625" cy="592138"/>
          </a:xfrm>
        </p:spPr>
        <p:txBody>
          <a:bodyPr anchor="ctr"/>
          <a:lstStyle>
            <a:lvl1pPr algn="ctr">
              <a:defRPr sz="1600" b="1">
                <a:solidFill>
                  <a:schemeClr val="bg1"/>
                </a:solidFill>
              </a:defRPr>
            </a:lvl1pPr>
          </a:lstStyle>
          <a:p>
            <a:pPr lvl="0"/>
            <a:r>
              <a:rPr lang="en-GB"/>
              <a:t>00</a:t>
            </a:r>
            <a:endParaRPr lang="en-AU"/>
          </a:p>
        </p:txBody>
      </p:sp>
    </p:spTree>
    <p:extLst>
      <p:ext uri="{BB962C8B-B14F-4D97-AF65-F5344CB8AC3E}">
        <p14:creationId xmlns:p14="http://schemas.microsoft.com/office/powerpoint/2010/main" val="105493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s/Agenda - x10">
    <p:spTree>
      <p:nvGrpSpPr>
        <p:cNvPr id="1" name=""/>
        <p:cNvGrpSpPr/>
        <p:nvPr/>
      </p:nvGrpSpPr>
      <p:grpSpPr>
        <a:xfrm>
          <a:off x="0" y="0"/>
          <a:ext cx="0" cy="0"/>
          <a:chOff x="0" y="0"/>
          <a:chExt cx="0" cy="0"/>
        </a:xfrm>
      </p:grpSpPr>
      <p:pic>
        <p:nvPicPr>
          <p:cNvPr id="4" name="Picture 3" descr="Company name&#10;&#10;Description automatically generated with medium confidence">
            <a:extLst>
              <a:ext uri="{FF2B5EF4-FFF2-40B4-BE49-F238E27FC236}">
                <a16:creationId xmlns:a16="http://schemas.microsoft.com/office/drawing/2014/main" id="{D51A6C76-4159-2541-9003-8524488CD2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3213513" cy="5143500"/>
          </a:xfrm>
          <a:prstGeom prst="rect">
            <a:avLst/>
          </a:prstGeom>
        </p:spPr>
      </p:pic>
      <p:sp>
        <p:nvSpPr>
          <p:cNvPr id="2" name="Title 1"/>
          <p:cNvSpPr>
            <a:spLocks noGrp="1"/>
          </p:cNvSpPr>
          <p:nvPr>
            <p:ph type="title" hasCustomPrompt="1"/>
          </p:nvPr>
        </p:nvSpPr>
        <p:spPr>
          <a:xfrm>
            <a:off x="359569" y="1582924"/>
            <a:ext cx="2399580" cy="1371455"/>
          </a:xfrm>
        </p:spPr>
        <p:txBody>
          <a:bodyPr anchor="ctr">
            <a:normAutofit/>
          </a:bodyPr>
          <a:lstStyle>
            <a:lvl1pPr algn="l">
              <a:defRPr sz="3300">
                <a:solidFill>
                  <a:schemeClr val="bg1"/>
                </a:solidFill>
              </a:defRPr>
            </a:lvl1pPr>
          </a:lstStyle>
          <a:p>
            <a:r>
              <a:rPr lang="en-GB"/>
              <a:t>Contents</a:t>
            </a:r>
            <a:endParaRPr lang="en-US"/>
          </a:p>
        </p:txBody>
      </p:sp>
      <p:pic>
        <p:nvPicPr>
          <p:cNvPr id="10" name="Graphic 9">
            <a:extLst>
              <a:ext uri="{FF2B5EF4-FFF2-40B4-BE49-F238E27FC236}">
                <a16:creationId xmlns:a16="http://schemas.microsoft.com/office/drawing/2014/main" id="{0DBB4D16-3A78-B345-A607-E93A37EC455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420995" y="4609246"/>
            <a:ext cx="1346938" cy="388714"/>
          </a:xfrm>
          <a:prstGeom prst="rect">
            <a:avLst/>
          </a:prstGeom>
        </p:spPr>
      </p:pic>
      <p:sp>
        <p:nvSpPr>
          <p:cNvPr id="5" name="Text Placeholder 4">
            <a:extLst>
              <a:ext uri="{FF2B5EF4-FFF2-40B4-BE49-F238E27FC236}">
                <a16:creationId xmlns:a16="http://schemas.microsoft.com/office/drawing/2014/main" id="{A44FDB23-1066-4345-96D4-4CF89843F5AE}"/>
              </a:ext>
            </a:extLst>
          </p:cNvPr>
          <p:cNvSpPr>
            <a:spLocks noGrp="1"/>
          </p:cNvSpPr>
          <p:nvPr>
            <p:ph type="body" sz="quarter" idx="10"/>
          </p:nvPr>
        </p:nvSpPr>
        <p:spPr>
          <a:xfrm>
            <a:off x="3573083" y="1060481"/>
            <a:ext cx="2521668"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15" name="Text Placeholder 14">
            <a:extLst>
              <a:ext uri="{FF2B5EF4-FFF2-40B4-BE49-F238E27FC236}">
                <a16:creationId xmlns:a16="http://schemas.microsoft.com/office/drawing/2014/main" id="{CE600EA1-5D93-1346-8654-35D880947793}"/>
              </a:ext>
            </a:extLst>
          </p:cNvPr>
          <p:cNvSpPr>
            <a:spLocks noGrp="1"/>
          </p:cNvSpPr>
          <p:nvPr>
            <p:ph type="body" sz="quarter" idx="11" hasCustomPrompt="1"/>
          </p:nvPr>
        </p:nvSpPr>
        <p:spPr>
          <a:xfrm>
            <a:off x="3677254" y="1061080"/>
            <a:ext cx="555625" cy="592138"/>
          </a:xfrm>
        </p:spPr>
        <p:txBody>
          <a:bodyPr anchor="ctr"/>
          <a:lstStyle>
            <a:lvl1pPr algn="ctr">
              <a:defRPr sz="1600" b="1">
                <a:solidFill>
                  <a:schemeClr val="bg1"/>
                </a:solidFill>
              </a:defRPr>
            </a:lvl1pPr>
          </a:lstStyle>
          <a:p>
            <a:pPr lvl="0"/>
            <a:r>
              <a:rPr lang="en-GB"/>
              <a:t>00</a:t>
            </a:r>
            <a:endParaRPr lang="en-AU"/>
          </a:p>
        </p:txBody>
      </p:sp>
      <p:sp>
        <p:nvSpPr>
          <p:cNvPr id="17" name="Text Placeholder 4">
            <a:extLst>
              <a:ext uri="{FF2B5EF4-FFF2-40B4-BE49-F238E27FC236}">
                <a16:creationId xmlns:a16="http://schemas.microsoft.com/office/drawing/2014/main" id="{12A86605-0FA9-F84F-9724-E0A4AA8913CA}"/>
              </a:ext>
            </a:extLst>
          </p:cNvPr>
          <p:cNvSpPr>
            <a:spLocks noGrp="1"/>
          </p:cNvSpPr>
          <p:nvPr>
            <p:ph type="body" sz="quarter" idx="12"/>
          </p:nvPr>
        </p:nvSpPr>
        <p:spPr>
          <a:xfrm>
            <a:off x="3590375" y="1778111"/>
            <a:ext cx="2521668"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18" name="Text Placeholder 14">
            <a:extLst>
              <a:ext uri="{FF2B5EF4-FFF2-40B4-BE49-F238E27FC236}">
                <a16:creationId xmlns:a16="http://schemas.microsoft.com/office/drawing/2014/main" id="{3B38B86D-856A-0D48-A98B-7EF7288FA2C1}"/>
              </a:ext>
            </a:extLst>
          </p:cNvPr>
          <p:cNvSpPr>
            <a:spLocks noGrp="1"/>
          </p:cNvSpPr>
          <p:nvPr>
            <p:ph type="body" sz="quarter" idx="13" hasCustomPrompt="1"/>
          </p:nvPr>
        </p:nvSpPr>
        <p:spPr>
          <a:xfrm>
            <a:off x="3694546" y="1778710"/>
            <a:ext cx="555625" cy="592138"/>
          </a:xfrm>
        </p:spPr>
        <p:txBody>
          <a:bodyPr anchor="ctr"/>
          <a:lstStyle>
            <a:lvl1pPr algn="ctr">
              <a:defRPr sz="1600" b="1">
                <a:solidFill>
                  <a:schemeClr val="bg1"/>
                </a:solidFill>
              </a:defRPr>
            </a:lvl1pPr>
          </a:lstStyle>
          <a:p>
            <a:pPr lvl="0"/>
            <a:r>
              <a:rPr lang="en-GB"/>
              <a:t>00</a:t>
            </a:r>
            <a:endParaRPr lang="en-AU"/>
          </a:p>
        </p:txBody>
      </p:sp>
      <p:sp>
        <p:nvSpPr>
          <p:cNvPr id="19" name="Text Placeholder 4">
            <a:extLst>
              <a:ext uri="{FF2B5EF4-FFF2-40B4-BE49-F238E27FC236}">
                <a16:creationId xmlns:a16="http://schemas.microsoft.com/office/drawing/2014/main" id="{6B5617FE-D81A-3146-A372-279122193AB8}"/>
              </a:ext>
            </a:extLst>
          </p:cNvPr>
          <p:cNvSpPr>
            <a:spLocks noGrp="1"/>
          </p:cNvSpPr>
          <p:nvPr>
            <p:ph type="body" sz="quarter" idx="14"/>
          </p:nvPr>
        </p:nvSpPr>
        <p:spPr>
          <a:xfrm>
            <a:off x="3590375" y="2485969"/>
            <a:ext cx="2521668"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20" name="Text Placeholder 14">
            <a:extLst>
              <a:ext uri="{FF2B5EF4-FFF2-40B4-BE49-F238E27FC236}">
                <a16:creationId xmlns:a16="http://schemas.microsoft.com/office/drawing/2014/main" id="{FB3DD326-D684-104B-9601-C7D4E58DED3A}"/>
              </a:ext>
            </a:extLst>
          </p:cNvPr>
          <p:cNvSpPr>
            <a:spLocks noGrp="1"/>
          </p:cNvSpPr>
          <p:nvPr>
            <p:ph type="body" sz="quarter" idx="15" hasCustomPrompt="1"/>
          </p:nvPr>
        </p:nvSpPr>
        <p:spPr>
          <a:xfrm>
            <a:off x="3694546" y="2486568"/>
            <a:ext cx="555625" cy="592138"/>
          </a:xfrm>
        </p:spPr>
        <p:txBody>
          <a:bodyPr anchor="ctr"/>
          <a:lstStyle>
            <a:lvl1pPr algn="ctr">
              <a:defRPr sz="1600" b="1">
                <a:solidFill>
                  <a:schemeClr val="bg1"/>
                </a:solidFill>
              </a:defRPr>
            </a:lvl1pPr>
          </a:lstStyle>
          <a:p>
            <a:pPr lvl="0"/>
            <a:r>
              <a:rPr lang="en-GB"/>
              <a:t>00</a:t>
            </a:r>
            <a:endParaRPr lang="en-AU"/>
          </a:p>
        </p:txBody>
      </p:sp>
      <p:sp>
        <p:nvSpPr>
          <p:cNvPr id="21" name="Text Placeholder 4">
            <a:extLst>
              <a:ext uri="{FF2B5EF4-FFF2-40B4-BE49-F238E27FC236}">
                <a16:creationId xmlns:a16="http://schemas.microsoft.com/office/drawing/2014/main" id="{F03E59AE-6746-ED4E-B96B-D7E6ACF1AF51}"/>
              </a:ext>
            </a:extLst>
          </p:cNvPr>
          <p:cNvSpPr>
            <a:spLocks noGrp="1"/>
          </p:cNvSpPr>
          <p:nvPr>
            <p:ph type="body" sz="quarter" idx="16"/>
          </p:nvPr>
        </p:nvSpPr>
        <p:spPr>
          <a:xfrm>
            <a:off x="3590375" y="3199997"/>
            <a:ext cx="2521668"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22" name="Text Placeholder 14">
            <a:extLst>
              <a:ext uri="{FF2B5EF4-FFF2-40B4-BE49-F238E27FC236}">
                <a16:creationId xmlns:a16="http://schemas.microsoft.com/office/drawing/2014/main" id="{0029B644-607C-EF4D-9FB6-63A9A8CF7494}"/>
              </a:ext>
            </a:extLst>
          </p:cNvPr>
          <p:cNvSpPr>
            <a:spLocks noGrp="1"/>
          </p:cNvSpPr>
          <p:nvPr>
            <p:ph type="body" sz="quarter" idx="17" hasCustomPrompt="1"/>
          </p:nvPr>
        </p:nvSpPr>
        <p:spPr>
          <a:xfrm>
            <a:off x="3694546" y="3200596"/>
            <a:ext cx="555625" cy="592138"/>
          </a:xfrm>
        </p:spPr>
        <p:txBody>
          <a:bodyPr anchor="ctr"/>
          <a:lstStyle>
            <a:lvl1pPr algn="ctr">
              <a:defRPr sz="1600" b="1">
                <a:solidFill>
                  <a:schemeClr val="bg1"/>
                </a:solidFill>
              </a:defRPr>
            </a:lvl1pPr>
          </a:lstStyle>
          <a:p>
            <a:pPr lvl="0"/>
            <a:r>
              <a:rPr lang="en-GB"/>
              <a:t>00</a:t>
            </a:r>
            <a:endParaRPr lang="en-AU"/>
          </a:p>
        </p:txBody>
      </p:sp>
      <p:sp>
        <p:nvSpPr>
          <p:cNvPr id="23" name="Text Placeholder 4">
            <a:extLst>
              <a:ext uri="{FF2B5EF4-FFF2-40B4-BE49-F238E27FC236}">
                <a16:creationId xmlns:a16="http://schemas.microsoft.com/office/drawing/2014/main" id="{6C013AB7-01BE-E441-9FB1-A4829E105ADC}"/>
              </a:ext>
            </a:extLst>
          </p:cNvPr>
          <p:cNvSpPr>
            <a:spLocks noGrp="1"/>
          </p:cNvSpPr>
          <p:nvPr>
            <p:ph type="body" sz="quarter" idx="18"/>
          </p:nvPr>
        </p:nvSpPr>
        <p:spPr>
          <a:xfrm>
            <a:off x="3590375" y="3895218"/>
            <a:ext cx="2521668"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24" name="Text Placeholder 14">
            <a:extLst>
              <a:ext uri="{FF2B5EF4-FFF2-40B4-BE49-F238E27FC236}">
                <a16:creationId xmlns:a16="http://schemas.microsoft.com/office/drawing/2014/main" id="{12E61F76-78D0-6542-863B-123C5FB90BC4}"/>
              </a:ext>
            </a:extLst>
          </p:cNvPr>
          <p:cNvSpPr>
            <a:spLocks noGrp="1"/>
          </p:cNvSpPr>
          <p:nvPr>
            <p:ph type="body" sz="quarter" idx="19" hasCustomPrompt="1"/>
          </p:nvPr>
        </p:nvSpPr>
        <p:spPr>
          <a:xfrm>
            <a:off x="3694546" y="3895817"/>
            <a:ext cx="555625" cy="592138"/>
          </a:xfrm>
        </p:spPr>
        <p:txBody>
          <a:bodyPr anchor="ctr"/>
          <a:lstStyle>
            <a:lvl1pPr algn="ctr">
              <a:defRPr sz="1600" b="1">
                <a:solidFill>
                  <a:schemeClr val="bg1"/>
                </a:solidFill>
              </a:defRPr>
            </a:lvl1pPr>
          </a:lstStyle>
          <a:p>
            <a:pPr lvl="0"/>
            <a:r>
              <a:rPr lang="en-GB"/>
              <a:t>00</a:t>
            </a:r>
            <a:endParaRPr lang="en-AU"/>
          </a:p>
        </p:txBody>
      </p:sp>
      <p:sp>
        <p:nvSpPr>
          <p:cNvPr id="16" name="Text Placeholder 4">
            <a:extLst>
              <a:ext uri="{FF2B5EF4-FFF2-40B4-BE49-F238E27FC236}">
                <a16:creationId xmlns:a16="http://schemas.microsoft.com/office/drawing/2014/main" id="{CBC18295-BC7C-9640-98AC-92C65FA8F491}"/>
              </a:ext>
            </a:extLst>
          </p:cNvPr>
          <p:cNvSpPr>
            <a:spLocks noGrp="1"/>
          </p:cNvSpPr>
          <p:nvPr>
            <p:ph type="body" sz="quarter" idx="20"/>
          </p:nvPr>
        </p:nvSpPr>
        <p:spPr>
          <a:xfrm>
            <a:off x="6268156" y="1060481"/>
            <a:ext cx="2521668"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25" name="Text Placeholder 14">
            <a:extLst>
              <a:ext uri="{FF2B5EF4-FFF2-40B4-BE49-F238E27FC236}">
                <a16:creationId xmlns:a16="http://schemas.microsoft.com/office/drawing/2014/main" id="{6AC25F7B-3B0B-AE47-918B-91F859B0A191}"/>
              </a:ext>
            </a:extLst>
          </p:cNvPr>
          <p:cNvSpPr>
            <a:spLocks noGrp="1"/>
          </p:cNvSpPr>
          <p:nvPr>
            <p:ph type="body" sz="quarter" idx="21" hasCustomPrompt="1"/>
          </p:nvPr>
        </p:nvSpPr>
        <p:spPr>
          <a:xfrm>
            <a:off x="6372327" y="1061080"/>
            <a:ext cx="555625" cy="592138"/>
          </a:xfrm>
        </p:spPr>
        <p:txBody>
          <a:bodyPr anchor="ctr"/>
          <a:lstStyle>
            <a:lvl1pPr algn="ctr">
              <a:defRPr sz="1600" b="1">
                <a:solidFill>
                  <a:schemeClr val="bg1"/>
                </a:solidFill>
              </a:defRPr>
            </a:lvl1pPr>
          </a:lstStyle>
          <a:p>
            <a:pPr lvl="0"/>
            <a:r>
              <a:rPr lang="en-GB"/>
              <a:t>00</a:t>
            </a:r>
            <a:endParaRPr lang="en-AU"/>
          </a:p>
        </p:txBody>
      </p:sp>
      <p:sp>
        <p:nvSpPr>
          <p:cNvPr id="26" name="Text Placeholder 4">
            <a:extLst>
              <a:ext uri="{FF2B5EF4-FFF2-40B4-BE49-F238E27FC236}">
                <a16:creationId xmlns:a16="http://schemas.microsoft.com/office/drawing/2014/main" id="{769A8E06-DACD-F44B-8D37-6A713A5E485C}"/>
              </a:ext>
            </a:extLst>
          </p:cNvPr>
          <p:cNvSpPr>
            <a:spLocks noGrp="1"/>
          </p:cNvSpPr>
          <p:nvPr>
            <p:ph type="body" sz="quarter" idx="22"/>
          </p:nvPr>
        </p:nvSpPr>
        <p:spPr>
          <a:xfrm>
            <a:off x="6285448" y="1778111"/>
            <a:ext cx="2521668"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27" name="Text Placeholder 14">
            <a:extLst>
              <a:ext uri="{FF2B5EF4-FFF2-40B4-BE49-F238E27FC236}">
                <a16:creationId xmlns:a16="http://schemas.microsoft.com/office/drawing/2014/main" id="{0588F454-CED5-A447-A2E5-1B8E772F66E4}"/>
              </a:ext>
            </a:extLst>
          </p:cNvPr>
          <p:cNvSpPr>
            <a:spLocks noGrp="1"/>
          </p:cNvSpPr>
          <p:nvPr>
            <p:ph type="body" sz="quarter" idx="23" hasCustomPrompt="1"/>
          </p:nvPr>
        </p:nvSpPr>
        <p:spPr>
          <a:xfrm>
            <a:off x="6389619" y="1778710"/>
            <a:ext cx="555625" cy="592138"/>
          </a:xfrm>
        </p:spPr>
        <p:txBody>
          <a:bodyPr anchor="ctr"/>
          <a:lstStyle>
            <a:lvl1pPr algn="ctr">
              <a:defRPr sz="1600" b="1">
                <a:solidFill>
                  <a:schemeClr val="bg1"/>
                </a:solidFill>
              </a:defRPr>
            </a:lvl1pPr>
          </a:lstStyle>
          <a:p>
            <a:pPr lvl="0"/>
            <a:r>
              <a:rPr lang="en-GB"/>
              <a:t>00</a:t>
            </a:r>
            <a:endParaRPr lang="en-AU"/>
          </a:p>
        </p:txBody>
      </p:sp>
      <p:sp>
        <p:nvSpPr>
          <p:cNvPr id="28" name="Text Placeholder 4">
            <a:extLst>
              <a:ext uri="{FF2B5EF4-FFF2-40B4-BE49-F238E27FC236}">
                <a16:creationId xmlns:a16="http://schemas.microsoft.com/office/drawing/2014/main" id="{1F0F4ED2-A57A-E34E-BC9E-2FEE2D83E732}"/>
              </a:ext>
            </a:extLst>
          </p:cNvPr>
          <p:cNvSpPr>
            <a:spLocks noGrp="1"/>
          </p:cNvSpPr>
          <p:nvPr>
            <p:ph type="body" sz="quarter" idx="24"/>
          </p:nvPr>
        </p:nvSpPr>
        <p:spPr>
          <a:xfrm>
            <a:off x="6285448" y="2485969"/>
            <a:ext cx="2521668"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29" name="Text Placeholder 14">
            <a:extLst>
              <a:ext uri="{FF2B5EF4-FFF2-40B4-BE49-F238E27FC236}">
                <a16:creationId xmlns:a16="http://schemas.microsoft.com/office/drawing/2014/main" id="{27217548-8FA8-9F4F-AF2E-8B265DC4C185}"/>
              </a:ext>
            </a:extLst>
          </p:cNvPr>
          <p:cNvSpPr>
            <a:spLocks noGrp="1"/>
          </p:cNvSpPr>
          <p:nvPr>
            <p:ph type="body" sz="quarter" idx="25" hasCustomPrompt="1"/>
          </p:nvPr>
        </p:nvSpPr>
        <p:spPr>
          <a:xfrm>
            <a:off x="6389619" y="2486568"/>
            <a:ext cx="555625" cy="592138"/>
          </a:xfrm>
        </p:spPr>
        <p:txBody>
          <a:bodyPr anchor="ctr"/>
          <a:lstStyle>
            <a:lvl1pPr algn="ctr">
              <a:defRPr sz="1600" b="1">
                <a:solidFill>
                  <a:schemeClr val="bg1"/>
                </a:solidFill>
              </a:defRPr>
            </a:lvl1pPr>
          </a:lstStyle>
          <a:p>
            <a:pPr lvl="0"/>
            <a:r>
              <a:rPr lang="en-GB"/>
              <a:t>00</a:t>
            </a:r>
            <a:endParaRPr lang="en-AU"/>
          </a:p>
        </p:txBody>
      </p:sp>
      <p:sp>
        <p:nvSpPr>
          <p:cNvPr id="30" name="Text Placeholder 4">
            <a:extLst>
              <a:ext uri="{FF2B5EF4-FFF2-40B4-BE49-F238E27FC236}">
                <a16:creationId xmlns:a16="http://schemas.microsoft.com/office/drawing/2014/main" id="{EE7B67FA-12B7-DA43-A4D0-DBCA5DA6A066}"/>
              </a:ext>
            </a:extLst>
          </p:cNvPr>
          <p:cNvSpPr>
            <a:spLocks noGrp="1"/>
          </p:cNvSpPr>
          <p:nvPr>
            <p:ph type="body" sz="quarter" idx="26"/>
          </p:nvPr>
        </p:nvSpPr>
        <p:spPr>
          <a:xfrm>
            <a:off x="6285448" y="3199997"/>
            <a:ext cx="2521668"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31" name="Text Placeholder 14">
            <a:extLst>
              <a:ext uri="{FF2B5EF4-FFF2-40B4-BE49-F238E27FC236}">
                <a16:creationId xmlns:a16="http://schemas.microsoft.com/office/drawing/2014/main" id="{0B02E195-DC3D-324A-B54D-6296F7377D12}"/>
              </a:ext>
            </a:extLst>
          </p:cNvPr>
          <p:cNvSpPr>
            <a:spLocks noGrp="1"/>
          </p:cNvSpPr>
          <p:nvPr>
            <p:ph type="body" sz="quarter" idx="27" hasCustomPrompt="1"/>
          </p:nvPr>
        </p:nvSpPr>
        <p:spPr>
          <a:xfrm>
            <a:off x="6389619" y="3200596"/>
            <a:ext cx="555625" cy="592138"/>
          </a:xfrm>
        </p:spPr>
        <p:txBody>
          <a:bodyPr anchor="ctr"/>
          <a:lstStyle>
            <a:lvl1pPr algn="ctr">
              <a:defRPr sz="1600" b="1">
                <a:solidFill>
                  <a:schemeClr val="bg1"/>
                </a:solidFill>
              </a:defRPr>
            </a:lvl1pPr>
          </a:lstStyle>
          <a:p>
            <a:pPr lvl="0"/>
            <a:r>
              <a:rPr lang="en-GB"/>
              <a:t>00</a:t>
            </a:r>
            <a:endParaRPr lang="en-AU"/>
          </a:p>
        </p:txBody>
      </p:sp>
      <p:sp>
        <p:nvSpPr>
          <p:cNvPr id="32" name="Text Placeholder 4">
            <a:extLst>
              <a:ext uri="{FF2B5EF4-FFF2-40B4-BE49-F238E27FC236}">
                <a16:creationId xmlns:a16="http://schemas.microsoft.com/office/drawing/2014/main" id="{46E743A3-94CD-4C42-B429-7E6A830A2D02}"/>
              </a:ext>
            </a:extLst>
          </p:cNvPr>
          <p:cNvSpPr>
            <a:spLocks noGrp="1"/>
          </p:cNvSpPr>
          <p:nvPr>
            <p:ph type="body" sz="quarter" idx="28"/>
          </p:nvPr>
        </p:nvSpPr>
        <p:spPr>
          <a:xfrm>
            <a:off x="6285448" y="3895218"/>
            <a:ext cx="2521668" cy="592138"/>
          </a:xfrm>
          <a:prstGeom prst="roundRect">
            <a:avLst>
              <a:gd name="adj" fmla="val 50000"/>
            </a:avLst>
          </a:prstGeom>
          <a:solidFill>
            <a:schemeClr val="accent1"/>
          </a:solidFill>
        </p:spPr>
        <p:txBody>
          <a:bodyPr lIns="576000" anchor="ctr"/>
          <a:lstStyle>
            <a:lvl1pPr>
              <a:defRPr sz="1400" b="1">
                <a:solidFill>
                  <a:schemeClr val="bg1"/>
                </a:solidFill>
              </a:defRPr>
            </a:lvl1pPr>
            <a:lvl2pPr marL="0" indent="0">
              <a:buNone/>
              <a:defRPr/>
            </a:lvl2pPr>
          </a:lstStyle>
          <a:p>
            <a:pPr lvl="0"/>
            <a:r>
              <a:rPr lang="en-GB"/>
              <a:t>Click to edit Master text styles</a:t>
            </a:r>
          </a:p>
        </p:txBody>
      </p:sp>
      <p:sp>
        <p:nvSpPr>
          <p:cNvPr id="33" name="Text Placeholder 14">
            <a:extLst>
              <a:ext uri="{FF2B5EF4-FFF2-40B4-BE49-F238E27FC236}">
                <a16:creationId xmlns:a16="http://schemas.microsoft.com/office/drawing/2014/main" id="{CC68CB96-B0F5-4147-9244-99D8866AB8B3}"/>
              </a:ext>
            </a:extLst>
          </p:cNvPr>
          <p:cNvSpPr>
            <a:spLocks noGrp="1"/>
          </p:cNvSpPr>
          <p:nvPr>
            <p:ph type="body" sz="quarter" idx="29" hasCustomPrompt="1"/>
          </p:nvPr>
        </p:nvSpPr>
        <p:spPr>
          <a:xfrm>
            <a:off x="6389619" y="3895817"/>
            <a:ext cx="555625" cy="592138"/>
          </a:xfrm>
        </p:spPr>
        <p:txBody>
          <a:bodyPr anchor="ctr"/>
          <a:lstStyle>
            <a:lvl1pPr algn="ctr">
              <a:defRPr sz="1600" b="1">
                <a:solidFill>
                  <a:schemeClr val="bg1"/>
                </a:solidFill>
              </a:defRPr>
            </a:lvl1pPr>
          </a:lstStyle>
          <a:p>
            <a:pPr lvl="0"/>
            <a:r>
              <a:rPr lang="en-GB"/>
              <a:t>00</a:t>
            </a:r>
            <a:endParaRPr lang="en-AU"/>
          </a:p>
        </p:txBody>
      </p:sp>
    </p:spTree>
    <p:extLst>
      <p:ext uri="{BB962C8B-B14F-4D97-AF65-F5344CB8AC3E}">
        <p14:creationId xmlns:p14="http://schemas.microsoft.com/office/powerpoint/2010/main" val="319444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5" name="Picture 14" descr="Company name&#10;&#10;Description automatically generated with medium confidence">
            <a:extLst>
              <a:ext uri="{FF2B5EF4-FFF2-40B4-BE49-F238E27FC236}">
                <a16:creationId xmlns:a16="http://schemas.microsoft.com/office/drawing/2014/main" id="{E1A2B6F1-CEA0-D84D-9650-FE37F8CCBD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71" t="17135" r="688" b="27274"/>
          <a:stretch/>
        </p:blipFill>
        <p:spPr>
          <a:xfrm>
            <a:off x="1" y="0"/>
            <a:ext cx="9143999" cy="5143499"/>
          </a:xfrm>
          <a:prstGeom prst="rect">
            <a:avLst/>
          </a:prstGeom>
        </p:spPr>
      </p:pic>
      <p:sp>
        <p:nvSpPr>
          <p:cNvPr id="2" name="Title 1"/>
          <p:cNvSpPr>
            <a:spLocks noGrp="1"/>
          </p:cNvSpPr>
          <p:nvPr>
            <p:ph type="title" hasCustomPrompt="1"/>
          </p:nvPr>
        </p:nvSpPr>
        <p:spPr>
          <a:xfrm>
            <a:off x="2221761" y="1451344"/>
            <a:ext cx="4700478" cy="2184991"/>
          </a:xfrm>
        </p:spPr>
        <p:txBody>
          <a:bodyPr anchor="ctr">
            <a:normAutofit/>
          </a:bodyPr>
          <a:lstStyle>
            <a:lvl1pPr algn="ctr">
              <a:defRPr sz="4050">
                <a:solidFill>
                  <a:schemeClr val="bg1"/>
                </a:solidFill>
              </a:defRPr>
            </a:lvl1pPr>
          </a:lstStyle>
          <a:p>
            <a:r>
              <a:rPr lang="en-GB"/>
              <a:t>Section Header</a:t>
            </a:r>
            <a:endParaRPr lang="en-US"/>
          </a:p>
        </p:txBody>
      </p:sp>
      <p:sp>
        <p:nvSpPr>
          <p:cNvPr id="3" name="Text Placeholder 2"/>
          <p:cNvSpPr>
            <a:spLocks noGrp="1"/>
          </p:cNvSpPr>
          <p:nvPr>
            <p:ph type="body" idx="1"/>
          </p:nvPr>
        </p:nvSpPr>
        <p:spPr>
          <a:xfrm>
            <a:off x="2221761" y="3843670"/>
            <a:ext cx="4700478" cy="672371"/>
          </a:xfrm>
        </p:spPr>
        <p:txBody>
          <a:bodyPr lIns="0"/>
          <a:lstStyle>
            <a:lvl1pPr marL="0" indent="0" algn="ct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9" name="Footer Placeholder 8">
            <a:extLst>
              <a:ext uri="{FF2B5EF4-FFF2-40B4-BE49-F238E27FC236}">
                <a16:creationId xmlns:a16="http://schemas.microsoft.com/office/drawing/2014/main" id="{F101264F-3CB3-3B4F-AB81-2D2698CB184D}"/>
              </a:ext>
            </a:extLst>
          </p:cNvPr>
          <p:cNvSpPr>
            <a:spLocks noGrp="1"/>
          </p:cNvSpPr>
          <p:nvPr>
            <p:ph type="ftr" sz="quarter" idx="10"/>
          </p:nvPr>
        </p:nvSpPr>
        <p:spPr/>
        <p:txBody>
          <a:bodyPr/>
          <a:lstStyle>
            <a:lvl1pPr>
              <a:defRPr>
                <a:solidFill>
                  <a:schemeClr val="bg1"/>
                </a:solidFill>
              </a:defRPr>
            </a:lvl1pPr>
          </a:lstStyle>
          <a:p>
            <a:r>
              <a:rPr lang="en-AU"/>
              <a:t>FOR INTERNAL USE ONLY</a:t>
            </a:r>
          </a:p>
        </p:txBody>
      </p:sp>
      <p:sp>
        <p:nvSpPr>
          <p:cNvPr id="10" name="Slide Number Placeholder 9">
            <a:extLst>
              <a:ext uri="{FF2B5EF4-FFF2-40B4-BE49-F238E27FC236}">
                <a16:creationId xmlns:a16="http://schemas.microsoft.com/office/drawing/2014/main" id="{66996D06-C5F0-9148-B66A-132443F42A19}"/>
              </a:ext>
            </a:extLst>
          </p:cNvPr>
          <p:cNvSpPr>
            <a:spLocks noGrp="1"/>
          </p:cNvSpPr>
          <p:nvPr>
            <p:ph type="sldNum" sz="quarter" idx="11"/>
          </p:nvPr>
        </p:nvSpPr>
        <p:spPr/>
        <p:txBody>
          <a:bodyPr/>
          <a:lstStyle>
            <a:lvl1pPr>
              <a:defRPr>
                <a:solidFill>
                  <a:schemeClr val="bg1"/>
                </a:solidFill>
              </a:defRPr>
            </a:lvl1pPr>
          </a:lstStyle>
          <a:p>
            <a:fld id="{0F3059F9-7CB7-824C-B887-548C8323EDF4}" type="slidenum">
              <a:rPr lang="en-US" smtClean="0"/>
              <a:pPr/>
              <a:t>‹#›</a:t>
            </a:fld>
            <a:endParaRPr lang="en-US"/>
          </a:p>
        </p:txBody>
      </p:sp>
    </p:spTree>
    <p:extLst>
      <p:ext uri="{BB962C8B-B14F-4D97-AF65-F5344CB8AC3E}">
        <p14:creationId xmlns:p14="http://schemas.microsoft.com/office/powerpoint/2010/main" val="167809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bg object 16">
            <a:extLst>
              <a:ext uri="{FF2B5EF4-FFF2-40B4-BE49-F238E27FC236}">
                <a16:creationId xmlns:a16="http://schemas.microsoft.com/office/drawing/2014/main" id="{FF7B4B7D-04D9-3745-A630-A54ED2E97742}"/>
              </a:ext>
            </a:extLst>
          </p:cNvPr>
          <p:cNvSpPr/>
          <p:nvPr userDrawn="1"/>
        </p:nvSpPr>
        <p:spPr>
          <a:xfrm flipH="1">
            <a:off x="-2" y="0"/>
            <a:ext cx="9144001" cy="388714"/>
          </a:xfrm>
          <a:custGeom>
            <a:avLst/>
            <a:gdLst/>
            <a:ahLst/>
            <a:cxnLst/>
            <a:rect l="l" t="t" r="r" b="b"/>
            <a:pathLst>
              <a:path w="20104100" h="2713355">
                <a:moveTo>
                  <a:pt x="20104099" y="0"/>
                </a:moveTo>
                <a:lnTo>
                  <a:pt x="0" y="0"/>
                </a:lnTo>
                <a:lnTo>
                  <a:pt x="0" y="1846803"/>
                </a:lnTo>
                <a:lnTo>
                  <a:pt x="2245679" y="2548168"/>
                </a:lnTo>
                <a:lnTo>
                  <a:pt x="2287907" y="2560165"/>
                </a:lnTo>
                <a:lnTo>
                  <a:pt x="2331286" y="2571740"/>
                </a:lnTo>
                <a:lnTo>
                  <a:pt x="2375758" y="2582890"/>
                </a:lnTo>
                <a:lnTo>
                  <a:pt x="2421260" y="2593610"/>
                </a:lnTo>
                <a:lnTo>
                  <a:pt x="2467733" y="2603899"/>
                </a:lnTo>
                <a:lnTo>
                  <a:pt x="2515116" y="2613750"/>
                </a:lnTo>
                <a:lnTo>
                  <a:pt x="2563348" y="2623161"/>
                </a:lnTo>
                <a:lnTo>
                  <a:pt x="2612368" y="2632128"/>
                </a:lnTo>
                <a:lnTo>
                  <a:pt x="2662117" y="2640648"/>
                </a:lnTo>
                <a:lnTo>
                  <a:pt x="2712532" y="2648715"/>
                </a:lnTo>
                <a:lnTo>
                  <a:pt x="2763555" y="2656328"/>
                </a:lnTo>
                <a:lnTo>
                  <a:pt x="2815123" y="2663481"/>
                </a:lnTo>
                <a:lnTo>
                  <a:pt x="2919655" y="2676394"/>
                </a:lnTo>
                <a:lnTo>
                  <a:pt x="3025644" y="2687426"/>
                </a:lnTo>
                <a:lnTo>
                  <a:pt x="3132603" y="2696546"/>
                </a:lnTo>
                <a:lnTo>
                  <a:pt x="3240049" y="2703724"/>
                </a:lnTo>
                <a:lnTo>
                  <a:pt x="3347496" y="2708929"/>
                </a:lnTo>
                <a:lnTo>
                  <a:pt x="3454459" y="2712132"/>
                </a:lnTo>
                <a:lnTo>
                  <a:pt x="3560452" y="2713302"/>
                </a:lnTo>
                <a:lnTo>
                  <a:pt x="3612934" y="2713115"/>
                </a:lnTo>
                <a:lnTo>
                  <a:pt x="3664991" y="2712409"/>
                </a:lnTo>
                <a:lnTo>
                  <a:pt x="3716564" y="2711180"/>
                </a:lnTo>
                <a:lnTo>
                  <a:pt x="3767591" y="2709423"/>
                </a:lnTo>
                <a:lnTo>
                  <a:pt x="3818012" y="2707136"/>
                </a:lnTo>
                <a:lnTo>
                  <a:pt x="3867766" y="2704314"/>
                </a:lnTo>
                <a:lnTo>
                  <a:pt x="3916793" y="2700954"/>
                </a:lnTo>
                <a:lnTo>
                  <a:pt x="3965032" y="2697052"/>
                </a:lnTo>
                <a:lnTo>
                  <a:pt x="4012422" y="2692604"/>
                </a:lnTo>
                <a:lnTo>
                  <a:pt x="4058903" y="2687606"/>
                </a:lnTo>
                <a:lnTo>
                  <a:pt x="4104413" y="2682055"/>
                </a:lnTo>
                <a:lnTo>
                  <a:pt x="4148894" y="2675947"/>
                </a:lnTo>
                <a:lnTo>
                  <a:pt x="4192283" y="2669277"/>
                </a:lnTo>
                <a:lnTo>
                  <a:pt x="15555134" y="618447"/>
                </a:lnTo>
                <a:lnTo>
                  <a:pt x="15598611" y="611388"/>
                </a:lnTo>
                <a:lnTo>
                  <a:pt x="15643236" y="604637"/>
                </a:lnTo>
                <a:lnTo>
                  <a:pt x="15735686" y="592059"/>
                </a:lnTo>
                <a:lnTo>
                  <a:pt x="15831988" y="580724"/>
                </a:lnTo>
                <a:lnTo>
                  <a:pt x="15931650" y="570641"/>
                </a:lnTo>
                <a:lnTo>
                  <a:pt x="16034176" y="561820"/>
                </a:lnTo>
                <a:lnTo>
                  <a:pt x="16139074" y="554268"/>
                </a:lnTo>
                <a:lnTo>
                  <a:pt x="16299786" y="545343"/>
                </a:lnTo>
                <a:lnTo>
                  <a:pt x="16463054" y="539328"/>
                </a:lnTo>
                <a:lnTo>
                  <a:pt x="16627211" y="536256"/>
                </a:lnTo>
                <a:lnTo>
                  <a:pt x="20104099" y="535857"/>
                </a:lnTo>
                <a:lnTo>
                  <a:pt x="20104099" y="0"/>
                </a:lnTo>
                <a:close/>
              </a:path>
              <a:path w="20104100" h="2713355">
                <a:moveTo>
                  <a:pt x="20104099" y="535857"/>
                </a:moveTo>
                <a:lnTo>
                  <a:pt x="16736319" y="535857"/>
                </a:lnTo>
                <a:lnTo>
                  <a:pt x="16898252" y="537756"/>
                </a:lnTo>
                <a:lnTo>
                  <a:pt x="17056629" y="542680"/>
                </a:lnTo>
                <a:lnTo>
                  <a:pt x="17159414" y="547659"/>
                </a:lnTo>
                <a:lnTo>
                  <a:pt x="17259383" y="554006"/>
                </a:lnTo>
                <a:lnTo>
                  <a:pt x="17356042" y="561729"/>
                </a:lnTo>
                <a:lnTo>
                  <a:pt x="17448897" y="570839"/>
                </a:lnTo>
                <a:lnTo>
                  <a:pt x="17493744" y="575916"/>
                </a:lnTo>
                <a:lnTo>
                  <a:pt x="17537454" y="581344"/>
                </a:lnTo>
                <a:lnTo>
                  <a:pt x="20104099" y="945883"/>
                </a:lnTo>
                <a:lnTo>
                  <a:pt x="20104099" y="535857"/>
                </a:lnTo>
                <a:close/>
              </a:path>
            </a:pathLst>
          </a:custGeom>
          <a:solidFill>
            <a:srgbClr val="EEEDEC"/>
          </a:solidFill>
        </p:spPr>
        <p:txBody>
          <a:bodyPr wrap="square" lIns="0" tIns="0" rIns="0" bIns="0" rtlCol="0"/>
          <a:lstStyle/>
          <a:p>
            <a:endParaRPr sz="819"/>
          </a:p>
        </p:txBody>
      </p:sp>
      <p:sp>
        <p:nvSpPr>
          <p:cNvPr id="2" name="Title Placeholder 1"/>
          <p:cNvSpPr>
            <a:spLocks noGrp="1"/>
          </p:cNvSpPr>
          <p:nvPr>
            <p:ph type="title"/>
          </p:nvPr>
        </p:nvSpPr>
        <p:spPr>
          <a:xfrm>
            <a:off x="359569" y="557486"/>
            <a:ext cx="8424862" cy="517079"/>
          </a:xfrm>
          <a:prstGeom prst="rect">
            <a:avLst/>
          </a:prstGeom>
        </p:spPr>
        <p:txBody>
          <a:bodyPr vert="horz" lIns="0" tIns="0" rIns="0" bIns="0" rtlCol="0" anchor="b">
            <a:normAutofit/>
          </a:bodyPr>
          <a:lstStyle/>
          <a:p>
            <a:r>
              <a:rPr lang="en-GB"/>
              <a:t>Click to edit Master title style</a:t>
            </a:r>
            <a:endParaRPr lang="en-US"/>
          </a:p>
        </p:txBody>
      </p:sp>
      <p:sp>
        <p:nvSpPr>
          <p:cNvPr id="3" name="Text Placeholder 2"/>
          <p:cNvSpPr>
            <a:spLocks noGrp="1"/>
          </p:cNvSpPr>
          <p:nvPr>
            <p:ph type="body" idx="1"/>
          </p:nvPr>
        </p:nvSpPr>
        <p:spPr>
          <a:xfrm>
            <a:off x="359569" y="1356123"/>
            <a:ext cx="8424863" cy="2974752"/>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a:xfrm>
            <a:off x="359569" y="4759074"/>
            <a:ext cx="241697" cy="187039"/>
          </a:xfrm>
          <a:prstGeom prst="rect">
            <a:avLst/>
          </a:prstGeom>
        </p:spPr>
        <p:txBody>
          <a:bodyPr vert="horz" lIns="0" tIns="0" rIns="0" bIns="0" rtlCol="0" anchor="b"/>
          <a:lstStyle>
            <a:lvl1pPr algn="l">
              <a:defRPr sz="675" b="0" i="0">
                <a:solidFill>
                  <a:schemeClr val="accent5"/>
                </a:solidFill>
                <a:latin typeface="Arial" panose="020B0604020202020204" pitchFamily="34" charset="0"/>
              </a:defRPr>
            </a:lvl1pPr>
          </a:lstStyle>
          <a:p>
            <a:fld id="{0F3059F9-7CB7-824C-B887-548C8323EDF4}" type="slidenum">
              <a:rPr lang="en-US" smtClean="0"/>
              <a:pPr/>
              <a:t>‹#›</a:t>
            </a:fld>
            <a:endParaRPr lang="en-US"/>
          </a:p>
        </p:txBody>
      </p:sp>
      <p:sp>
        <p:nvSpPr>
          <p:cNvPr id="4" name="Footer Placeholder 3">
            <a:extLst>
              <a:ext uri="{FF2B5EF4-FFF2-40B4-BE49-F238E27FC236}">
                <a16:creationId xmlns:a16="http://schemas.microsoft.com/office/drawing/2014/main" id="{0419C22B-C2AF-1E4F-B0A6-3AEC40BB51BB}"/>
              </a:ext>
            </a:extLst>
          </p:cNvPr>
          <p:cNvSpPr>
            <a:spLocks noGrp="1"/>
          </p:cNvSpPr>
          <p:nvPr>
            <p:ph type="ftr" sz="quarter" idx="3"/>
          </p:nvPr>
        </p:nvSpPr>
        <p:spPr>
          <a:xfrm>
            <a:off x="601266" y="4759074"/>
            <a:ext cx="1379935" cy="187039"/>
          </a:xfrm>
          <a:prstGeom prst="rect">
            <a:avLst/>
          </a:prstGeom>
        </p:spPr>
        <p:txBody>
          <a:bodyPr vert="horz" lIns="0" tIns="0" rIns="0" bIns="0" rtlCol="0" anchor="b"/>
          <a:lstStyle>
            <a:lvl1pPr algn="l">
              <a:defRPr sz="675">
                <a:solidFill>
                  <a:schemeClr val="tx1">
                    <a:tint val="75000"/>
                  </a:schemeClr>
                </a:solidFill>
              </a:defRPr>
            </a:lvl1pPr>
          </a:lstStyle>
          <a:p>
            <a:r>
              <a:rPr lang="en-AU"/>
              <a:t>FOR INTERNAL USE ONLY</a:t>
            </a:r>
          </a:p>
        </p:txBody>
      </p:sp>
      <p:pic>
        <p:nvPicPr>
          <p:cNvPr id="9" name="Graphic 8">
            <a:extLst>
              <a:ext uri="{FF2B5EF4-FFF2-40B4-BE49-F238E27FC236}">
                <a16:creationId xmlns:a16="http://schemas.microsoft.com/office/drawing/2014/main" id="{4878669E-CB20-7B4D-BC6B-6D6770763367}"/>
              </a:ext>
            </a:extLst>
          </p:cNvPr>
          <p:cNvPicPr>
            <a:picLocks noChangeAspect="1"/>
          </p:cNvPicPr>
          <p:nvPr userDrawn="1"/>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7420995" y="4609246"/>
            <a:ext cx="1346938" cy="388714"/>
          </a:xfrm>
          <a:prstGeom prst="rect">
            <a:avLst/>
          </a:prstGeom>
        </p:spPr>
      </p:pic>
      <p:sp>
        <p:nvSpPr>
          <p:cNvPr id="8" name="Freeform 7">
            <a:extLst>
              <a:ext uri="{FF2B5EF4-FFF2-40B4-BE49-F238E27FC236}">
                <a16:creationId xmlns:a16="http://schemas.microsoft.com/office/drawing/2014/main" id="{3C7E29D2-4EF9-3944-8504-E524FC8DA360}"/>
              </a:ext>
            </a:extLst>
          </p:cNvPr>
          <p:cNvSpPr/>
          <p:nvPr userDrawn="1"/>
        </p:nvSpPr>
        <p:spPr>
          <a:xfrm flipH="1">
            <a:off x="-2" y="129286"/>
            <a:ext cx="3190461" cy="79625"/>
          </a:xfrm>
          <a:custGeom>
            <a:avLst/>
            <a:gdLst>
              <a:gd name="connsiteX0" fmla="*/ 0 w 4253948"/>
              <a:gd name="connsiteY0" fmla="*/ 139147 h 139147"/>
              <a:gd name="connsiteX1" fmla="*/ 2087217 w 4253948"/>
              <a:gd name="connsiteY1" fmla="*/ 0 h 139147"/>
              <a:gd name="connsiteX2" fmla="*/ 4253948 w 4253948"/>
              <a:gd name="connsiteY2" fmla="*/ 139147 h 139147"/>
            </a:gdLst>
            <a:ahLst/>
            <a:cxnLst>
              <a:cxn ang="0">
                <a:pos x="connsiteX0" y="connsiteY0"/>
              </a:cxn>
              <a:cxn ang="0">
                <a:pos x="connsiteX1" y="connsiteY1"/>
              </a:cxn>
              <a:cxn ang="0">
                <a:pos x="connsiteX2" y="connsiteY2"/>
              </a:cxn>
            </a:cxnLst>
            <a:rect l="l" t="t" r="r" b="b"/>
            <a:pathLst>
              <a:path w="4253948" h="139147">
                <a:moveTo>
                  <a:pt x="0" y="139147"/>
                </a:moveTo>
                <a:cubicBezTo>
                  <a:pt x="689113" y="69573"/>
                  <a:pt x="1378226" y="0"/>
                  <a:pt x="2087217" y="0"/>
                </a:cubicBezTo>
                <a:cubicBezTo>
                  <a:pt x="2796208" y="0"/>
                  <a:pt x="3525078" y="69573"/>
                  <a:pt x="4253948" y="139147"/>
                </a:cubicBezTo>
              </a:path>
            </a:pathLst>
          </a:custGeom>
          <a:noFill/>
          <a:ln w="38100" cap="rnd">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a:p>
        </p:txBody>
      </p:sp>
    </p:spTree>
    <p:extLst>
      <p:ext uri="{BB962C8B-B14F-4D97-AF65-F5344CB8AC3E}">
        <p14:creationId xmlns:p14="http://schemas.microsoft.com/office/powerpoint/2010/main" val="321742569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10" r:id="rId6"/>
    <p:sldLayoutId id="2147483709" r:id="rId7"/>
    <p:sldLayoutId id="2147483712" r:id="rId8"/>
    <p:sldLayoutId id="2147483711" r:id="rId9"/>
    <p:sldLayoutId id="2147483713" r:id="rId10"/>
  </p:sldLayoutIdLst>
  <p:hf hdr="0" dt="0"/>
  <p:txStyles>
    <p:titleStyle>
      <a:lvl1pPr algn="l" defTabSz="685800" rtl="0" eaLnBrk="1" latinLnBrk="0" hangingPunct="1">
        <a:lnSpc>
          <a:spcPct val="90000"/>
        </a:lnSpc>
        <a:spcBef>
          <a:spcPct val="0"/>
        </a:spcBef>
        <a:buNone/>
        <a:defRPr sz="2400" b="1" kern="1200">
          <a:solidFill>
            <a:schemeClr val="tx1"/>
          </a:solidFill>
          <a:latin typeface="Arial" charset="0"/>
          <a:ea typeface="Arial" charset="0"/>
          <a:cs typeface="Arial" charset="0"/>
        </a:defRPr>
      </a:lvl1pPr>
    </p:titleStyle>
    <p:bodyStyle>
      <a:lvl1pPr marL="0" indent="0" algn="l" defTabSz="685800" rtl="0" eaLnBrk="1" latinLnBrk="0" hangingPunct="1">
        <a:lnSpc>
          <a:spcPct val="100000"/>
        </a:lnSpc>
        <a:spcBef>
          <a:spcPts val="750"/>
        </a:spcBef>
        <a:buFont typeface="Arial"/>
        <a:buNone/>
        <a:defRPr sz="1350" b="0" i="0" kern="1200">
          <a:solidFill>
            <a:schemeClr val="tx1"/>
          </a:solidFill>
          <a:latin typeface="Arial" panose="020B0604020202020204" pitchFamily="34" charset="0"/>
          <a:ea typeface="+mn-ea"/>
          <a:cs typeface="+mn-cs"/>
        </a:defRPr>
      </a:lvl1pPr>
      <a:lvl2pPr marL="180975" indent="-180975" algn="l" defTabSz="685800" rtl="0" eaLnBrk="1" latinLnBrk="0" hangingPunct="1">
        <a:lnSpc>
          <a:spcPct val="100000"/>
        </a:lnSpc>
        <a:spcBef>
          <a:spcPts val="375"/>
        </a:spcBef>
        <a:buClr>
          <a:schemeClr val="accent1"/>
        </a:buClr>
        <a:buFont typeface="Arial"/>
        <a:buChar char="•"/>
        <a:defRPr sz="1350" b="0" i="0" kern="1200">
          <a:solidFill>
            <a:schemeClr val="tx1"/>
          </a:solidFill>
          <a:latin typeface="Arial" panose="020B0604020202020204" pitchFamily="34" charset="0"/>
          <a:ea typeface="+mn-ea"/>
          <a:cs typeface="+mn-cs"/>
        </a:defRPr>
      </a:lvl2pPr>
      <a:lvl3pPr marL="357188" indent="-176213" algn="l" defTabSz="685800" rtl="0" eaLnBrk="1" latinLnBrk="0" hangingPunct="1">
        <a:lnSpc>
          <a:spcPct val="100000"/>
        </a:lnSpc>
        <a:spcBef>
          <a:spcPts val="375"/>
        </a:spcBef>
        <a:buClr>
          <a:schemeClr val="accent1"/>
        </a:buClr>
        <a:buFont typeface="Arial"/>
        <a:buChar char="•"/>
        <a:defRPr sz="1350" b="0" i="0" kern="1200">
          <a:solidFill>
            <a:schemeClr val="tx1"/>
          </a:solidFill>
          <a:latin typeface="Arial" panose="020B0604020202020204" pitchFamily="34" charset="0"/>
          <a:ea typeface="+mn-ea"/>
          <a:cs typeface="+mn-cs"/>
        </a:defRPr>
      </a:lvl3pPr>
      <a:lvl4pPr marL="538163" indent="-180975" algn="l" defTabSz="685800" rtl="0" eaLnBrk="1" latinLnBrk="0" hangingPunct="1">
        <a:lnSpc>
          <a:spcPct val="100000"/>
        </a:lnSpc>
        <a:spcBef>
          <a:spcPts val="375"/>
        </a:spcBef>
        <a:buClr>
          <a:schemeClr val="accent1"/>
        </a:buClr>
        <a:buFont typeface="Arial"/>
        <a:buChar char="•"/>
        <a:defRPr sz="1350" b="0" i="0" kern="1200">
          <a:solidFill>
            <a:schemeClr val="tx1"/>
          </a:solidFill>
          <a:latin typeface="Arial" panose="020B0604020202020204" pitchFamily="34" charset="0"/>
          <a:ea typeface="+mn-ea"/>
          <a:cs typeface="+mn-cs"/>
        </a:defRPr>
      </a:lvl4pPr>
      <a:lvl5pPr marL="719138" indent="-180975" algn="l" defTabSz="685800" rtl="0" eaLnBrk="1" latinLnBrk="0" hangingPunct="1">
        <a:lnSpc>
          <a:spcPct val="100000"/>
        </a:lnSpc>
        <a:spcBef>
          <a:spcPts val="375"/>
        </a:spcBef>
        <a:buClr>
          <a:schemeClr val="accent1"/>
        </a:buClr>
        <a:buFont typeface="Arial"/>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225" userDrawn="1">
          <p15:clr>
            <a:srgbClr val="F26B43"/>
          </p15:clr>
        </p15:guide>
        <p15:guide id="4" pos="227" userDrawn="1">
          <p15:clr>
            <a:srgbClr val="F26B43"/>
          </p15:clr>
        </p15:guide>
        <p15:guide id="5" pos="5534" userDrawn="1">
          <p15:clr>
            <a:srgbClr val="F26B43"/>
          </p15:clr>
        </p15:guide>
        <p15:guide id="6" orient="horz" pos="3117" userDrawn="1">
          <p15:clr>
            <a:srgbClr val="F26B43"/>
          </p15:clr>
        </p15:guide>
        <p15:guide id="7" orient="horz" pos="2845" userDrawn="1">
          <p15:clr>
            <a:srgbClr val="F26B43"/>
          </p15:clr>
        </p15:guide>
        <p15:guide id="8" orient="horz" pos="668" userDrawn="1">
          <p15:clr>
            <a:srgbClr val="F26B43"/>
          </p15:clr>
        </p15:guide>
        <p15:guide id="9" orient="horz" pos="854" userDrawn="1">
          <p15:clr>
            <a:srgbClr val="F26B43"/>
          </p15:clr>
        </p15:guide>
        <p15:guide id="10" pos="5760" userDrawn="1">
          <p15:clr>
            <a:srgbClr val="F26B43"/>
          </p15:clr>
        </p15:guide>
        <p15:guide id="11" orient="horz" pos="3240" userDrawn="1">
          <p15:clr>
            <a:srgbClr val="F26B43"/>
          </p15:clr>
        </p15:guide>
        <p15:guide id="12" userDrawn="1">
          <p15:clr>
            <a:srgbClr val="F26B43"/>
          </p15:clr>
        </p15:guide>
        <p15:guide id="13" orient="horz"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2240FB-4A2E-464E-857B-90898CD0FA33}"/>
              </a:ext>
            </a:extLst>
          </p:cNvPr>
          <p:cNvPicPr>
            <a:picLocks noChangeAspect="1"/>
          </p:cNvPicPr>
          <p:nvPr userDrawn="1"/>
        </p:nvPicPr>
        <p:blipFill>
          <a:blip r:embed="rId3"/>
          <a:srcRect/>
          <a:stretch/>
        </p:blipFill>
        <p:spPr>
          <a:xfrm>
            <a:off x="359568" y="359081"/>
            <a:ext cx="4337507" cy="4312141"/>
          </a:xfrm>
          <a:prstGeom prst="rect">
            <a:avLst/>
          </a:prstGeom>
        </p:spPr>
      </p:pic>
      <p:pic>
        <p:nvPicPr>
          <p:cNvPr id="10" name="Graphic 9">
            <a:extLst>
              <a:ext uri="{FF2B5EF4-FFF2-40B4-BE49-F238E27FC236}">
                <a16:creationId xmlns:a16="http://schemas.microsoft.com/office/drawing/2014/main" id="{BA38A614-AC37-3747-8BDC-7F0C1D7265E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420995" y="4609246"/>
            <a:ext cx="1346938" cy="388714"/>
          </a:xfrm>
          <a:prstGeom prst="rect">
            <a:avLst/>
          </a:prstGeom>
        </p:spPr>
      </p:pic>
    </p:spTree>
    <p:extLst>
      <p:ext uri="{BB962C8B-B14F-4D97-AF65-F5344CB8AC3E}">
        <p14:creationId xmlns:p14="http://schemas.microsoft.com/office/powerpoint/2010/main" val="2328687217"/>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4.x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5.x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22.jpe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7.x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8.x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9.x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20.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20.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20.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jpeg"/><Relationship Id="rId2" Type="http://schemas.openxmlformats.org/officeDocument/2006/relationships/slideLayout" Target="../slideLayouts/slideLayout10.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5.jpeg"/><Relationship Id="rId2" Type="http://schemas.openxmlformats.org/officeDocument/2006/relationships/slideLayout" Target="../slideLayouts/slideLayout10.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20.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2.jpeg"/><Relationship Id="rId2" Type="http://schemas.openxmlformats.org/officeDocument/2006/relationships/slideLayout" Target="../slideLayouts/slideLayout10.xml"/><Relationship Id="rId1" Type="http://schemas.openxmlformats.org/officeDocument/2006/relationships/tags" Target="../tags/tag18.xml"/><Relationship Id="rId6" Type="http://schemas.openxmlformats.org/officeDocument/2006/relationships/image" Target="../media/image12.png"/><Relationship Id="rId5" Type="http://schemas.openxmlformats.org/officeDocument/2006/relationships/image" Target="../media/image20.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20.xml"/><Relationship Id="rId6" Type="http://schemas.openxmlformats.org/officeDocument/2006/relationships/image" Target="../media/image16.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21.xml"/><Relationship Id="rId6" Type="http://schemas.openxmlformats.org/officeDocument/2006/relationships/image" Target="../media/image18.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23.xml"/><Relationship Id="rId6" Type="http://schemas.openxmlformats.org/officeDocument/2006/relationships/image" Target="../media/image18.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20.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29F4-37FE-4030-9013-94776007FC9D}"/>
              </a:ext>
            </a:extLst>
          </p:cNvPr>
          <p:cNvSpPr>
            <a:spLocks noGrp="1"/>
          </p:cNvSpPr>
          <p:nvPr>
            <p:ph type="title"/>
          </p:nvPr>
        </p:nvSpPr>
        <p:spPr/>
        <p:txBody>
          <a:bodyPr/>
          <a:lstStyle/>
          <a:p>
            <a:r>
              <a:rPr lang="en-AU" dirty="0"/>
              <a:t>European Energy Insights</a:t>
            </a:r>
          </a:p>
        </p:txBody>
      </p:sp>
      <p:sp>
        <p:nvSpPr>
          <p:cNvPr id="3" name="Text Placeholder 2">
            <a:extLst>
              <a:ext uri="{FF2B5EF4-FFF2-40B4-BE49-F238E27FC236}">
                <a16:creationId xmlns:a16="http://schemas.microsoft.com/office/drawing/2014/main" id="{78FEC26A-4AE6-48A7-B6CD-DFEA242F89C1}"/>
              </a:ext>
            </a:extLst>
          </p:cNvPr>
          <p:cNvSpPr>
            <a:spLocks noGrp="1"/>
          </p:cNvSpPr>
          <p:nvPr>
            <p:ph type="body" idx="1"/>
          </p:nvPr>
        </p:nvSpPr>
        <p:spPr>
          <a:xfrm>
            <a:off x="2221761" y="3541111"/>
            <a:ext cx="4871563" cy="672371"/>
          </a:xfrm>
        </p:spPr>
        <p:txBody>
          <a:bodyPr/>
          <a:lstStyle/>
          <a:p>
            <a:r>
              <a:rPr lang="en-AU" dirty="0"/>
              <a:t>Peter Iancov</a:t>
            </a:r>
          </a:p>
          <a:p>
            <a:r>
              <a:rPr lang="en-AU" dirty="0"/>
              <a:t>3-7 October 2022</a:t>
            </a:r>
          </a:p>
        </p:txBody>
      </p:sp>
      <p:sp>
        <p:nvSpPr>
          <p:cNvPr id="4" name="Footer Placeholder 3">
            <a:extLst>
              <a:ext uri="{FF2B5EF4-FFF2-40B4-BE49-F238E27FC236}">
                <a16:creationId xmlns:a16="http://schemas.microsoft.com/office/drawing/2014/main" id="{4E131CEC-7B2A-4C0A-A5B6-B1DA396B3755}"/>
              </a:ext>
            </a:extLst>
          </p:cNvPr>
          <p:cNvSpPr>
            <a:spLocks noGrp="1"/>
          </p:cNvSpPr>
          <p:nvPr>
            <p:ph type="ftr" sz="quarter" idx="10"/>
          </p:nvPr>
        </p:nvSpPr>
        <p:spPr/>
        <p:txBody>
          <a:bodyPr/>
          <a:lstStyle/>
          <a:p>
            <a:r>
              <a:rPr lang="en-AU"/>
              <a:t>FOR INTERNAL USE ONLY</a:t>
            </a:r>
          </a:p>
        </p:txBody>
      </p:sp>
      <p:sp>
        <p:nvSpPr>
          <p:cNvPr id="5" name="Slide Number Placeholder 4">
            <a:extLst>
              <a:ext uri="{FF2B5EF4-FFF2-40B4-BE49-F238E27FC236}">
                <a16:creationId xmlns:a16="http://schemas.microsoft.com/office/drawing/2014/main" id="{8E5D2504-8E88-4234-B2F6-0D2C9E8084B7}"/>
              </a:ext>
            </a:extLst>
          </p:cNvPr>
          <p:cNvSpPr>
            <a:spLocks noGrp="1"/>
          </p:cNvSpPr>
          <p:nvPr>
            <p:ph type="sldNum" sz="quarter" idx="11"/>
          </p:nvPr>
        </p:nvSpPr>
        <p:spPr/>
        <p:txBody>
          <a:bodyPr/>
          <a:lstStyle/>
          <a:p>
            <a:fld id="{0F3059F9-7CB7-824C-B887-548C8323EDF4}" type="slidenum">
              <a:rPr lang="en-US" smtClean="0"/>
              <a:pPr/>
              <a:t>1</a:t>
            </a:fld>
            <a:endParaRPr lang="en-US"/>
          </a:p>
        </p:txBody>
      </p:sp>
      <p:sp>
        <p:nvSpPr>
          <p:cNvPr id="6" name="TextBox 5">
            <a:extLst>
              <a:ext uri="{FF2B5EF4-FFF2-40B4-BE49-F238E27FC236}">
                <a16:creationId xmlns:a16="http://schemas.microsoft.com/office/drawing/2014/main" id="{DBE8FF69-65A0-7517-25F3-15275CD00CFC}"/>
              </a:ext>
            </a:extLst>
          </p:cNvPr>
          <p:cNvSpPr txBox="1"/>
          <p:nvPr/>
        </p:nvSpPr>
        <p:spPr>
          <a:xfrm>
            <a:off x="1754553" y="1219200"/>
            <a:ext cx="5248031" cy="914400"/>
          </a:xfrm>
          <a:prstGeom prst="rect">
            <a:avLst/>
          </a:prstGeom>
          <a:noFill/>
        </p:spPr>
        <p:txBody>
          <a:bodyPr wrap="none" rtlCol="0">
            <a:noAutofit/>
          </a:bodyPr>
          <a:lstStyle/>
          <a:p>
            <a:r>
              <a:rPr lang="en-AU" sz="2800" b="1" i="1" dirty="0"/>
              <a:t>EUROPEAN TRIP </a:t>
            </a:r>
          </a:p>
          <a:p>
            <a:r>
              <a:rPr lang="en-AU" dirty="0"/>
              <a:t>Oct 2022 </a:t>
            </a:r>
          </a:p>
          <a:p>
            <a:endParaRPr lang="en-AU" dirty="0"/>
          </a:p>
          <a:p>
            <a:r>
              <a:rPr lang="en-AU" dirty="0"/>
              <a:t>Peter Iancov </a:t>
            </a:r>
          </a:p>
        </p:txBody>
      </p:sp>
    </p:spTree>
    <p:extLst>
      <p:ext uri="{BB962C8B-B14F-4D97-AF65-F5344CB8AC3E}">
        <p14:creationId xmlns:p14="http://schemas.microsoft.com/office/powerpoint/2010/main" val="270800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dirty="0">
                <a:solidFill>
                  <a:schemeClr val="accent1">
                    <a:lumMod val="75000"/>
                  </a:schemeClr>
                </a:solidFill>
                <a:latin typeface="+mn-lt"/>
                <a:cs typeface="Arial" panose="020B0604020202020204" pitchFamily="34" charset="0"/>
                <a:sym typeface="Arial" panose="020B0604020202020204" pitchFamily="34" charset="0"/>
              </a:rPr>
              <a:t>Future of Gas narrative is more positive than Australia</a:t>
            </a: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22" name="Rectangle 21">
            <a:extLst>
              <a:ext uri="{FF2B5EF4-FFF2-40B4-BE49-F238E27FC236}">
                <a16:creationId xmlns:a16="http://schemas.microsoft.com/office/drawing/2014/main" id="{88178CFD-BD9D-4936-B103-203B88B0316E}"/>
              </a:ext>
            </a:extLst>
          </p:cNvPr>
          <p:cNvSpPr/>
          <p:nvPr/>
        </p:nvSpPr>
        <p:spPr>
          <a:xfrm>
            <a:off x="238470" y="870391"/>
            <a:ext cx="8784505" cy="38556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lIns="91440" tIns="68564" rIns="91440" bIns="45720" rtlCol="0" anchor="t" anchorCtr="0"/>
          <a:lstStyle/>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Gas is seen as fundamental to the long-term energy system </a:t>
            </a: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Hydrogen transmission backbone planned for Europe but over time </a:t>
            </a: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Biomethane is more mature and a decarbonisation solution together with nuclear</a:t>
            </a: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Carbon Capture and Storage seen as a component of the solution</a:t>
            </a: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Residential/commercial heating by Hydrogen remains uncertain</a:t>
            </a: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US" sz="1800" dirty="0">
                <a:solidFill>
                  <a:schemeClr val="tx1"/>
                </a:solidFill>
                <a:cs typeface="Arial"/>
                <a:sym typeface="Arial" panose="020B0604020202020204" pitchFamily="34" charset="0"/>
              </a:rPr>
              <a:t>Mature engineering development of H2 distribution readiness it will take years </a:t>
            </a: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p:txBody>
      </p:sp>
    </p:spTree>
    <p:extLst>
      <p:ext uri="{BB962C8B-B14F-4D97-AF65-F5344CB8AC3E}">
        <p14:creationId xmlns:p14="http://schemas.microsoft.com/office/powerpoint/2010/main" val="3365349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dirty="0">
                <a:solidFill>
                  <a:schemeClr val="accent1">
                    <a:lumMod val="75000"/>
                  </a:schemeClr>
                </a:solidFill>
                <a:latin typeface="+mn-lt"/>
                <a:cs typeface="Arial" panose="020B0604020202020204" pitchFamily="34" charset="0"/>
                <a:sym typeface="Arial" panose="020B0604020202020204" pitchFamily="34" charset="0"/>
              </a:rPr>
              <a:t>Future of Gas narrative is more positive than Australia</a:t>
            </a:r>
          </a:p>
        </p:txBody>
      </p:sp>
      <p:sp>
        <p:nvSpPr>
          <p:cNvPr id="14" name="ColumnHeader"/>
          <p:cNvSpPr>
            <a:spLocks noChangeArrowheads="1"/>
          </p:cNvSpPr>
          <p:nvPr/>
        </p:nvSpPr>
        <p:spPr bwMode="gray">
          <a:xfrm>
            <a:off x="4860307" y="628134"/>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dirty="0" err="1">
                <a:sym typeface="Arial" panose="020B0604020202020204" pitchFamily="34" charset="0"/>
              </a:rPr>
              <a:t>Italgas</a:t>
            </a:r>
            <a:endParaRPr lang="en-AU" sz="1200" b="1" dirty="0">
              <a:sym typeface="Arial" panose="020B0604020202020204" pitchFamily="34" charset="0"/>
            </a:endParaRPr>
          </a:p>
        </p:txBody>
      </p:sp>
      <p:sp>
        <p:nvSpPr>
          <p:cNvPr id="15" name="TextColumnContent"/>
          <p:cNvSpPr>
            <a:spLocks noChangeArrowheads="1"/>
          </p:cNvSpPr>
          <p:nvPr/>
        </p:nvSpPr>
        <p:spPr bwMode="gray">
          <a:xfrm>
            <a:off x="4860307" y="951208"/>
            <a:ext cx="4108881" cy="1094706"/>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Very confident on the future of gas.</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Not enough renewable electricity and storage possible</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Gas generation will be critical to future electricity supply</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Biomethane is a mature industry and growing </a:t>
            </a:r>
            <a:r>
              <a:rPr lang="en-US" sz="1050" dirty="0">
                <a:sym typeface="Arial" panose="020B0604020202020204" pitchFamily="34" charset="0"/>
              </a:rPr>
              <a:t>(~12% by 2030) </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Cautious outlook on hydrogen – a long way to go, and may not suit all customers – likely for </a:t>
            </a:r>
            <a:r>
              <a:rPr lang="en-US" sz="1050" dirty="0">
                <a:sym typeface="Arial" panose="020B0604020202020204" pitchFamily="34" charset="0"/>
              </a:rPr>
              <a:t>hard-to-electrify industrial loads</a:t>
            </a: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13% energy efficiency of gas system by 2030</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No detailed plans post 2030</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19" name="ColumnHeader">
            <a:extLst>
              <a:ext uri="{FF2B5EF4-FFF2-40B4-BE49-F238E27FC236}">
                <a16:creationId xmlns:a16="http://schemas.microsoft.com/office/drawing/2014/main" id="{83647BCD-65BC-4BEA-AC55-078AA1B2030D}"/>
              </a:ext>
            </a:extLst>
          </p:cNvPr>
          <p:cNvSpPr>
            <a:spLocks noChangeArrowheads="1"/>
          </p:cNvSpPr>
          <p:nvPr/>
        </p:nvSpPr>
        <p:spPr bwMode="gray">
          <a:xfrm>
            <a:off x="4860307" y="2660134"/>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dirty="0">
                <a:sym typeface="Arial" panose="020B0604020202020204" pitchFamily="34" charset="0"/>
              </a:rPr>
              <a:t>UK</a:t>
            </a:r>
          </a:p>
        </p:txBody>
      </p:sp>
      <p:sp>
        <p:nvSpPr>
          <p:cNvPr id="20" name="TextColumnContent">
            <a:extLst>
              <a:ext uri="{FF2B5EF4-FFF2-40B4-BE49-F238E27FC236}">
                <a16:creationId xmlns:a16="http://schemas.microsoft.com/office/drawing/2014/main" id="{D9994AE2-5174-4F81-8D99-CAD01CC0C8C7}"/>
              </a:ext>
            </a:extLst>
          </p:cNvPr>
          <p:cNvSpPr>
            <a:spLocks noChangeArrowheads="1"/>
          </p:cNvSpPr>
          <p:nvPr/>
        </p:nvSpPr>
        <p:spPr bwMode="gray">
          <a:xfrm>
            <a:off x="4860307" y="2983208"/>
            <a:ext cx="3998154" cy="1094706"/>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Believe gas will be required in the UK through to 2050, but hydrogen may not be right for residential customers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Hydrogen towns developed as pilots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Heating strategy decision by Govt planned for 2025</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Ambition of 10GW H2 (300PJ/a or ~10%) by 2030 – will require Govt leadership</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Gas Distribution ring-fenced from investing in hydrogen generation</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Biogas potential is quite small (~5-10%)</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No new gas boilers in new build from 2025</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
        <p:nvSpPr>
          <p:cNvPr id="21" name="Rectangle 20">
            <a:extLst>
              <a:ext uri="{FF2B5EF4-FFF2-40B4-BE49-F238E27FC236}">
                <a16:creationId xmlns:a16="http://schemas.microsoft.com/office/drawing/2014/main" id="{E16C994F-483F-4C22-8F3D-9811272DC323}"/>
              </a:ext>
            </a:extLst>
          </p:cNvPr>
          <p:cNvSpPr/>
          <p:nvPr/>
        </p:nvSpPr>
        <p:spPr>
          <a:xfrm>
            <a:off x="443489" y="621700"/>
            <a:ext cx="3634756" cy="299999"/>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050" b="1" dirty="0">
                <a:sym typeface="Arial" panose="020B0604020202020204" pitchFamily="34" charset="0"/>
              </a:rPr>
              <a:t>SNAM</a:t>
            </a:r>
          </a:p>
        </p:txBody>
      </p:sp>
      <p:sp>
        <p:nvSpPr>
          <p:cNvPr id="16" name="TextBox 15">
            <a:extLst>
              <a:ext uri="{FF2B5EF4-FFF2-40B4-BE49-F238E27FC236}">
                <a16:creationId xmlns:a16="http://schemas.microsoft.com/office/drawing/2014/main" id="{27CFC45B-A9C4-49AB-926F-913657037D17}"/>
              </a:ext>
            </a:extLst>
          </p:cNvPr>
          <p:cNvSpPr txBox="1"/>
          <p:nvPr/>
        </p:nvSpPr>
        <p:spPr>
          <a:xfrm>
            <a:off x="346855" y="1080353"/>
            <a:ext cx="4172333" cy="3323987"/>
          </a:xfrm>
          <a:prstGeom prst="rect">
            <a:avLst/>
          </a:prstGeom>
          <a:noFill/>
        </p:spPr>
        <p:txBody>
          <a:bodyPr wrap="square">
            <a:spAutoFit/>
          </a:bodyPr>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Hydrogen transmission backbone interconnect planned for continental Europe</a:t>
            </a:r>
          </a:p>
          <a:p>
            <a:pPr marL="516702" lvl="2" indent="-173802">
              <a:buClr>
                <a:schemeClr val="tx2">
                  <a:lumMod val="100000"/>
                </a:schemeClr>
              </a:buClr>
              <a:buSzPct val="100000"/>
              <a:buFont typeface="Trebuchet MS" panose="020B0603020202020204" pitchFamily="34" charset="0"/>
              <a:buChar char="•"/>
            </a:pPr>
            <a:r>
              <a:rPr lang="en-AU" sz="1050" dirty="0">
                <a:solidFill>
                  <a:srgbClr val="000000"/>
                </a:solidFill>
                <a:effectLst/>
                <a:latin typeface="Calibri" panose="020F0502020204030204" pitchFamily="34" charset="0"/>
                <a:ea typeface="Calibri" panose="020F0502020204030204" pitchFamily="34" charset="0"/>
              </a:rPr>
              <a:t>€</a:t>
            </a:r>
            <a:r>
              <a:rPr lang="en-AU" sz="1050" dirty="0">
                <a:sym typeface="Arial" panose="020B0604020202020204" pitchFamily="34" charset="0"/>
              </a:rPr>
              <a:t>40-80b investment</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70% repurposed, 30% new pipelines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Biomethane is mature and growing in Italy</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Carbon capture and storage is a key plank of net zero strategy</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Elegant strategic response for SNAM Gas Transmission.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3 existing looped parallel natural gas transmission pipelines to be redeployed as:</a:t>
            </a:r>
          </a:p>
          <a:p>
            <a:pPr marL="914400" lvl="3" indent="-228600">
              <a:buClr>
                <a:schemeClr val="tx2">
                  <a:lumMod val="100000"/>
                </a:schemeClr>
              </a:buClr>
              <a:buSzPct val="100000"/>
              <a:buFont typeface="+mj-lt"/>
              <a:buAutoNum type="arabicPeriod"/>
            </a:pPr>
            <a:r>
              <a:rPr lang="en-AU" sz="1050" dirty="0">
                <a:sym typeface="Arial" panose="020B0604020202020204" pitchFamily="34" charset="0"/>
              </a:rPr>
              <a:t>Methane &amp; biomethane</a:t>
            </a:r>
          </a:p>
          <a:p>
            <a:pPr marL="914400" lvl="3" indent="-228600">
              <a:buClr>
                <a:schemeClr val="tx2">
                  <a:lumMod val="100000"/>
                </a:schemeClr>
              </a:buClr>
              <a:buSzPct val="100000"/>
              <a:buFont typeface="+mj-lt"/>
              <a:buAutoNum type="arabicPeriod"/>
            </a:pPr>
            <a:r>
              <a:rPr lang="en-AU" sz="1050" dirty="0">
                <a:sym typeface="Arial" panose="020B0604020202020204" pitchFamily="34" charset="0"/>
              </a:rPr>
              <a:t>Hydrogen</a:t>
            </a:r>
          </a:p>
          <a:p>
            <a:pPr marL="914400" lvl="3" indent="-228600">
              <a:buClr>
                <a:schemeClr val="tx2">
                  <a:lumMod val="100000"/>
                </a:schemeClr>
              </a:buClr>
              <a:buSzPct val="100000"/>
              <a:buFont typeface="+mj-lt"/>
              <a:buAutoNum type="arabicPeriod"/>
            </a:pPr>
            <a:r>
              <a:rPr lang="en-AU" sz="1050" dirty="0">
                <a:sym typeface="Arial" panose="020B0604020202020204" pitchFamily="34" charset="0"/>
              </a:rPr>
              <a:t>Carbon capture </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Italy’s crisis response to replace Russian gas which was 29/75 BCM involved 2 new import terminals being developed (+3 = 5)</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Mature engineering development of H2 readiness</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New technical standards developed for 100% H2</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SNAM can offer engineering services and testing for end-users, 10%-20% blending + 100%</a:t>
            </a:r>
          </a:p>
          <a:p>
            <a:pPr marL="516702" lvl="2"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Tree>
    <p:extLst>
      <p:ext uri="{BB962C8B-B14F-4D97-AF65-F5344CB8AC3E}">
        <p14:creationId xmlns:p14="http://schemas.microsoft.com/office/powerpoint/2010/main" val="586736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dirty="0">
                <a:solidFill>
                  <a:schemeClr val="accent1">
                    <a:lumMod val="75000"/>
                  </a:schemeClr>
                </a:solidFill>
                <a:latin typeface="+mn-lt"/>
                <a:cs typeface="Arial" panose="020B0604020202020204" pitchFamily="34" charset="0"/>
                <a:sym typeface="Arial" panose="020B0604020202020204" pitchFamily="34" charset="0"/>
              </a:rPr>
              <a:t>Accelerating Digitisation is a large opportunity</a:t>
            </a: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22" name="Rectangle 21">
            <a:extLst>
              <a:ext uri="{FF2B5EF4-FFF2-40B4-BE49-F238E27FC236}">
                <a16:creationId xmlns:a16="http://schemas.microsoft.com/office/drawing/2014/main" id="{88178CFD-BD9D-4936-B103-203B88B0316E}"/>
              </a:ext>
            </a:extLst>
          </p:cNvPr>
          <p:cNvSpPr/>
          <p:nvPr/>
        </p:nvSpPr>
        <p:spPr>
          <a:xfrm>
            <a:off x="238470" y="870391"/>
            <a:ext cx="8905530" cy="38556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lIns="91440" tIns="68564" rIns="91440" bIns="45720" rtlCol="0" anchor="t" anchorCtr="0"/>
          <a:lstStyle/>
          <a:p>
            <a:pPr marL="173355" lvl="1" indent="-173355">
              <a:buClr>
                <a:schemeClr val="tx2">
                  <a:lumMod val="100000"/>
                </a:schemeClr>
              </a:buClr>
              <a:buSzPct val="100000"/>
              <a:buFont typeface="Trebuchet MS" panose="020B0603020202020204" pitchFamily="34" charset="0"/>
              <a:buChar char="•"/>
            </a:pPr>
            <a:r>
              <a:rPr lang="en-AU" sz="1800" dirty="0" err="1">
                <a:solidFill>
                  <a:schemeClr val="tx1"/>
                </a:solidFill>
                <a:cs typeface="Arial"/>
                <a:sym typeface="Arial" panose="020B0604020202020204" pitchFamily="34" charset="0"/>
              </a:rPr>
              <a:t>ItalGas</a:t>
            </a:r>
            <a:r>
              <a:rPr lang="en-AU" sz="1800" dirty="0">
                <a:solidFill>
                  <a:schemeClr val="tx1"/>
                </a:solidFill>
                <a:cs typeface="Arial"/>
                <a:sym typeface="Arial" panose="020B0604020202020204" pitchFamily="34" charset="0"/>
              </a:rPr>
              <a:t> </a:t>
            </a:r>
            <a:r>
              <a:rPr lang="en-US" sz="1800" dirty="0">
                <a:solidFill>
                  <a:schemeClr val="tx1"/>
                </a:solidFill>
                <a:cs typeface="Arial"/>
                <a:sym typeface="Arial" panose="020B0604020202020204" pitchFamily="34" charset="0"/>
              </a:rPr>
              <a:t>Digital Transformation is built on:</a:t>
            </a:r>
          </a:p>
          <a:p>
            <a:pPr marL="516255" lvl="2" indent="-173355">
              <a:buClr>
                <a:schemeClr val="tx2">
                  <a:lumMod val="100000"/>
                </a:schemeClr>
              </a:buClr>
              <a:buSzPct val="100000"/>
              <a:buFont typeface="Trebuchet MS" panose="020B0603020202020204" pitchFamily="34" charset="0"/>
              <a:buChar char="•"/>
            </a:pPr>
            <a:r>
              <a:rPr lang="en-US" sz="1800" dirty="0">
                <a:solidFill>
                  <a:schemeClr val="tx1"/>
                </a:solidFill>
                <a:cs typeface="Arial"/>
                <a:sym typeface="Arial" panose="020B0604020202020204" pitchFamily="34" charset="0"/>
              </a:rPr>
              <a:t>Domains: Asset/IOT, Process </a:t>
            </a:r>
            <a:r>
              <a:rPr lang="en-US" sz="1800" dirty="0" err="1">
                <a:solidFill>
                  <a:schemeClr val="tx1"/>
                </a:solidFill>
                <a:cs typeface="Arial"/>
                <a:sym typeface="Arial" panose="020B0604020202020204" pitchFamily="34" charset="0"/>
              </a:rPr>
              <a:t>Digitisation</a:t>
            </a:r>
            <a:r>
              <a:rPr lang="en-US" sz="1800" dirty="0">
                <a:solidFill>
                  <a:schemeClr val="tx1"/>
                </a:solidFill>
                <a:cs typeface="Arial"/>
                <a:sym typeface="Arial" panose="020B0604020202020204" pitchFamily="34" charset="0"/>
              </a:rPr>
              <a:t> and People/Org </a:t>
            </a:r>
            <a:r>
              <a:rPr lang="en-US" sz="1800" dirty="0" err="1">
                <a:solidFill>
                  <a:schemeClr val="tx1"/>
                </a:solidFill>
                <a:cs typeface="Arial"/>
                <a:sym typeface="Arial" panose="020B0604020202020204" pitchFamily="34" charset="0"/>
              </a:rPr>
              <a:t>agilisation</a:t>
            </a:r>
            <a:endParaRPr lang="en-US" sz="1800" dirty="0">
              <a:solidFill>
                <a:schemeClr val="tx1"/>
              </a:solidFill>
              <a:cs typeface="Arial"/>
              <a:sym typeface="Arial" panose="020B0604020202020204" pitchFamily="34" charset="0"/>
            </a:endParaRPr>
          </a:p>
          <a:p>
            <a:pPr marL="516255" lvl="2" indent="-173355">
              <a:buClr>
                <a:schemeClr val="tx2">
                  <a:lumMod val="100000"/>
                </a:schemeClr>
              </a:buClr>
              <a:buSzPct val="100000"/>
              <a:buFont typeface="Trebuchet MS" panose="020B0603020202020204" pitchFamily="34" charset="0"/>
              <a:buChar char="•"/>
            </a:pPr>
            <a:r>
              <a:rPr lang="en-US" sz="1800" dirty="0">
                <a:solidFill>
                  <a:schemeClr val="tx1"/>
                </a:solidFill>
                <a:cs typeface="Arial"/>
                <a:sym typeface="Arial" panose="020B0604020202020204" pitchFamily="34" charset="0"/>
              </a:rPr>
              <a:t>Enablers: Cloud, IOT/Data and Digital Factory</a:t>
            </a:r>
          </a:p>
          <a:p>
            <a:pPr marL="516255" lvl="2" indent="-173355">
              <a:buClr>
                <a:schemeClr val="tx2">
                  <a:lumMod val="100000"/>
                </a:schemeClr>
              </a:buClr>
              <a:buSzPct val="100000"/>
              <a:buFont typeface="Trebuchet MS" panose="020B0603020202020204" pitchFamily="34" charset="0"/>
              <a:buChar char="•"/>
            </a:pPr>
            <a:endParaRPr lang="en-US"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1800" i="1" dirty="0">
                <a:solidFill>
                  <a:schemeClr val="tx1"/>
                </a:solidFill>
                <a:cs typeface="Arial"/>
                <a:sym typeface="Arial" panose="020B0604020202020204" pitchFamily="34" charset="0"/>
              </a:rPr>
              <a:t>Digital Factory </a:t>
            </a:r>
            <a:r>
              <a:rPr lang="en-AU" sz="1800" dirty="0">
                <a:solidFill>
                  <a:schemeClr val="tx1"/>
                </a:solidFill>
                <a:cs typeface="Arial"/>
                <a:sym typeface="Arial" panose="020B0604020202020204" pitchFamily="34" charset="0"/>
              </a:rPr>
              <a:t>showcases outcomes from agile development</a:t>
            </a:r>
          </a:p>
          <a:p>
            <a:pPr marL="516255" lvl="2"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6 work streams in parallel across multiple themes (customer, field, asset, employee)</a:t>
            </a:r>
          </a:p>
          <a:p>
            <a:pPr marL="516255" lvl="2"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Each cycle delivers MVP in 4 months</a:t>
            </a:r>
          </a:p>
          <a:p>
            <a:pPr marL="516255" lvl="2"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Extensive leverage of data analytics</a:t>
            </a:r>
          </a:p>
          <a:p>
            <a:pPr marL="516255" lvl="2"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1800" dirty="0" err="1">
                <a:solidFill>
                  <a:schemeClr val="tx1"/>
                </a:solidFill>
                <a:cs typeface="Arial"/>
                <a:sym typeface="Arial" panose="020B0604020202020204" pitchFamily="34" charset="0"/>
              </a:rPr>
              <a:t>ItalGas</a:t>
            </a:r>
            <a:r>
              <a:rPr lang="en-AU" sz="1800" dirty="0">
                <a:solidFill>
                  <a:schemeClr val="tx1"/>
                </a:solidFill>
                <a:cs typeface="Arial"/>
                <a:sym typeface="Arial" panose="020B0604020202020204" pitchFamily="34" charset="0"/>
              </a:rPr>
              <a:t> extensive investment in smart meters</a:t>
            </a:r>
          </a:p>
          <a:p>
            <a:pPr marL="0" lvl="1">
              <a:buClr>
                <a:schemeClr val="tx2">
                  <a:lumMod val="100000"/>
                </a:schemeClr>
              </a:buClr>
              <a:buSzPct val="100000"/>
            </a:pPr>
            <a:r>
              <a:rPr lang="en-AU" sz="1800" dirty="0">
                <a:solidFill>
                  <a:schemeClr val="tx1"/>
                </a:solidFill>
                <a:cs typeface="Arial"/>
                <a:sym typeface="Arial" panose="020B0604020202020204" pitchFamily="34" charset="0"/>
              </a:rPr>
              <a:t>   and IoT sensors / control for gas network</a:t>
            </a: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p:txBody>
      </p:sp>
      <p:pic>
        <p:nvPicPr>
          <p:cNvPr id="9" name="Picture 8" descr="A picture containing indoor, floor, kitchen, ceiling&#10;&#10;Description automatically generated">
            <a:extLst>
              <a:ext uri="{FF2B5EF4-FFF2-40B4-BE49-F238E27FC236}">
                <a16:creationId xmlns:a16="http://schemas.microsoft.com/office/drawing/2014/main" id="{48CD83A3-8AA9-40CE-83A1-510B0936DDEF}"/>
              </a:ext>
            </a:extLst>
          </p:cNvPr>
          <p:cNvPicPr>
            <a:picLocks noChangeAspect="1"/>
          </p:cNvPicPr>
          <p:nvPr/>
        </p:nvPicPr>
        <p:blipFill>
          <a:blip r:embed="rId6"/>
          <a:stretch>
            <a:fillRect/>
          </a:stretch>
        </p:blipFill>
        <p:spPr>
          <a:xfrm>
            <a:off x="5208120" y="2798235"/>
            <a:ext cx="2805457" cy="1559427"/>
          </a:xfrm>
          <a:prstGeom prst="rect">
            <a:avLst/>
          </a:prstGeom>
        </p:spPr>
      </p:pic>
    </p:spTree>
    <p:extLst>
      <p:ext uri="{BB962C8B-B14F-4D97-AF65-F5344CB8AC3E}">
        <p14:creationId xmlns:p14="http://schemas.microsoft.com/office/powerpoint/2010/main" val="2572154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dirty="0">
                <a:solidFill>
                  <a:schemeClr val="accent1">
                    <a:lumMod val="75000"/>
                  </a:schemeClr>
                </a:solidFill>
                <a:latin typeface="+mn-lt"/>
                <a:cs typeface="Arial" panose="020B0604020202020204" pitchFamily="34" charset="0"/>
                <a:sym typeface="Arial" panose="020B0604020202020204" pitchFamily="34" charset="0"/>
              </a:rPr>
              <a:t>Accelerating Digitisation is a large opportunity</a:t>
            </a:r>
          </a:p>
        </p:txBody>
      </p:sp>
      <p:sp>
        <p:nvSpPr>
          <p:cNvPr id="14" name="ColumnHeader"/>
          <p:cNvSpPr>
            <a:spLocks noChangeArrowheads="1"/>
          </p:cNvSpPr>
          <p:nvPr/>
        </p:nvSpPr>
        <p:spPr bwMode="gray">
          <a:xfrm>
            <a:off x="4860307" y="628134"/>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dirty="0">
                <a:sym typeface="Arial" panose="020B0604020202020204" pitchFamily="34" charset="0"/>
              </a:rPr>
              <a:t>UKPN</a:t>
            </a:r>
          </a:p>
        </p:txBody>
      </p:sp>
      <p:sp>
        <p:nvSpPr>
          <p:cNvPr id="15" name="TextColumnContent"/>
          <p:cNvSpPr>
            <a:spLocks noChangeArrowheads="1"/>
          </p:cNvSpPr>
          <p:nvPr/>
        </p:nvSpPr>
        <p:spPr bwMode="gray">
          <a:xfrm>
            <a:off x="4860307" y="951208"/>
            <a:ext cx="4283693" cy="1094706"/>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Core technology behind Jemena in terms of core platforms</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Have progressed with Smart Grid but low on smart meters</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Limited Agile techniques/development to date but plans to expand</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Data and analytics expertise -  p</a:t>
            </a:r>
            <a:r>
              <a:rPr lang="en-AU" sz="1050" dirty="0" err="1">
                <a:solidFill>
                  <a:schemeClr val="tx1"/>
                </a:solidFill>
                <a:cs typeface="Arial" pitchFamily="34" charset="0"/>
              </a:rPr>
              <a:t>rioritised</a:t>
            </a:r>
            <a:r>
              <a:rPr lang="en-AU" sz="1050" dirty="0">
                <a:solidFill>
                  <a:schemeClr val="tx1"/>
                </a:solidFill>
                <a:cs typeface="Arial" pitchFamily="34" charset="0"/>
              </a:rPr>
              <a:t> for financial and CSAT</a:t>
            </a:r>
          </a:p>
          <a:p>
            <a:pPr marL="412750" lvl="2" indent="-213995">
              <a:buClr>
                <a:srgbClr val="38383C">
                  <a:lumMod val="100000"/>
                </a:srgbClr>
              </a:buClr>
              <a:buSzPct val="100000"/>
              <a:buFont typeface="Arial" panose="020B0604020202020204" pitchFamily="34" charset="0"/>
              <a:buChar char="−"/>
              <a:defRPr/>
            </a:pPr>
            <a:r>
              <a:rPr lang="en-AU" sz="1050" dirty="0">
                <a:solidFill>
                  <a:schemeClr val="tx1"/>
                </a:solidFill>
                <a:cs typeface="Arial" pitchFamily="34" charset="0"/>
              </a:rPr>
              <a:t>Interesting use cases underway </a:t>
            </a:r>
          </a:p>
          <a:p>
            <a:pPr marL="755650" lvl="3" indent="-213995">
              <a:buClr>
                <a:srgbClr val="38383C">
                  <a:lumMod val="100000"/>
                </a:srgbClr>
              </a:buClr>
              <a:buSzPct val="100000"/>
              <a:buFont typeface="Arial" panose="020B0604020202020204" pitchFamily="34" charset="0"/>
              <a:buChar char="−"/>
              <a:defRPr/>
            </a:pPr>
            <a:r>
              <a:rPr lang="en-AU" sz="1050" dirty="0">
                <a:solidFill>
                  <a:schemeClr val="tx1"/>
                </a:solidFill>
                <a:cs typeface="Arial" pitchFamily="34" charset="0"/>
              </a:rPr>
              <a:t>CSAT score predictor, estimated restoration time, LV network visibility, vegetation management, cable route design, connection estimate, procurement optimisation</a:t>
            </a:r>
          </a:p>
          <a:p>
            <a:pPr marL="173802" lvl="1" indent="-173802">
              <a:buClr>
                <a:schemeClr val="tx2">
                  <a:lumMod val="100000"/>
                </a:schemeClr>
              </a:buClr>
              <a:buSzPct val="100000"/>
              <a:buFont typeface="Trebuchet MS" panose="020B0603020202020204" pitchFamily="34" charset="0"/>
              <a:buChar char="•"/>
            </a:pPr>
            <a:endParaRPr lang="en-US"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21" name="Rectangle 20">
            <a:extLst>
              <a:ext uri="{FF2B5EF4-FFF2-40B4-BE49-F238E27FC236}">
                <a16:creationId xmlns:a16="http://schemas.microsoft.com/office/drawing/2014/main" id="{E16C994F-483F-4C22-8F3D-9811272DC323}"/>
              </a:ext>
            </a:extLst>
          </p:cNvPr>
          <p:cNvSpPr/>
          <p:nvPr/>
        </p:nvSpPr>
        <p:spPr>
          <a:xfrm>
            <a:off x="443489" y="621700"/>
            <a:ext cx="3634756" cy="299999"/>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050" b="1" dirty="0" err="1">
                <a:sym typeface="Arial" panose="020B0604020202020204" pitchFamily="34" charset="0"/>
              </a:rPr>
              <a:t>Italgas</a:t>
            </a:r>
            <a:endParaRPr lang="en-AU" sz="1050" b="1" dirty="0">
              <a:sym typeface="Arial" panose="020B0604020202020204" pitchFamily="34" charset="0"/>
            </a:endParaRPr>
          </a:p>
        </p:txBody>
      </p:sp>
      <p:sp>
        <p:nvSpPr>
          <p:cNvPr id="16" name="TextBox 15">
            <a:extLst>
              <a:ext uri="{FF2B5EF4-FFF2-40B4-BE49-F238E27FC236}">
                <a16:creationId xmlns:a16="http://schemas.microsoft.com/office/drawing/2014/main" id="{1417A9D7-BCC2-4BB8-B0A7-522AD03FBF39}"/>
              </a:ext>
            </a:extLst>
          </p:cNvPr>
          <p:cNvSpPr txBox="1"/>
          <p:nvPr/>
        </p:nvSpPr>
        <p:spPr>
          <a:xfrm>
            <a:off x="232546" y="1115305"/>
            <a:ext cx="4830264" cy="3647152"/>
          </a:xfrm>
          <a:prstGeom prst="rect">
            <a:avLst/>
          </a:prstGeom>
          <a:noFill/>
        </p:spPr>
        <p:txBody>
          <a:bodyPr wrap="square">
            <a:spAutoFit/>
          </a:bodyPr>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Strong belief in Agile/Digital</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All systems (</a:t>
            </a:r>
            <a:r>
              <a:rPr lang="en-AU" sz="1050" dirty="0" err="1">
                <a:sym typeface="Arial" panose="020B0604020202020204" pitchFamily="34" charset="0"/>
              </a:rPr>
              <a:t>inc</a:t>
            </a:r>
            <a:r>
              <a:rPr lang="en-AU" sz="1050" dirty="0">
                <a:sym typeface="Arial" panose="020B0604020202020204" pitchFamily="34" charset="0"/>
              </a:rPr>
              <a:t> SCADA on cloud)</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Huge investment in Digitising (via IoT) the Gas Network</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Big investment (Mgt and $$) made in the </a:t>
            </a:r>
            <a:r>
              <a:rPr lang="en-AU" sz="1050" i="1" dirty="0">
                <a:sym typeface="Arial" panose="020B0604020202020204" pitchFamily="34" charset="0"/>
              </a:rPr>
              <a:t>Digital Factory</a:t>
            </a:r>
          </a:p>
          <a:p>
            <a:pPr marL="173802" lvl="1" indent="-173802">
              <a:buClr>
                <a:schemeClr val="tx2">
                  <a:lumMod val="100000"/>
                </a:schemeClr>
              </a:buClr>
              <a:buSzPct val="100000"/>
              <a:buFont typeface="Trebuchet MS" panose="020B0603020202020204" pitchFamily="34" charset="0"/>
              <a:buChar char="•"/>
            </a:pPr>
            <a:endParaRPr lang="en-US"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Digital Transformation is explained by a “3 by 3”</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Asset/IOT, Process </a:t>
            </a:r>
            <a:r>
              <a:rPr lang="en-US" sz="1050" dirty="0" err="1">
                <a:sym typeface="Arial" panose="020B0604020202020204" pitchFamily="34" charset="0"/>
              </a:rPr>
              <a:t>Digitisation</a:t>
            </a:r>
            <a:r>
              <a:rPr lang="en-US" sz="1050" dirty="0">
                <a:sym typeface="Arial" panose="020B0604020202020204" pitchFamily="34" charset="0"/>
              </a:rPr>
              <a:t> and People/Org </a:t>
            </a:r>
            <a:r>
              <a:rPr lang="en-US" sz="1050" dirty="0" err="1">
                <a:sym typeface="Arial" panose="020B0604020202020204" pitchFamily="34" charset="0"/>
              </a:rPr>
              <a:t>agilisation</a:t>
            </a:r>
            <a:endParaRPr lang="en-US" sz="1050" dirty="0">
              <a:sym typeface="Arial" panose="020B0604020202020204" pitchFamily="34" charset="0"/>
            </a:endParaRP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Enablers Cloud, IOT/Data and Digital Factory</a:t>
            </a:r>
          </a:p>
          <a:p>
            <a:pPr marL="173802" lvl="1" indent="-173802">
              <a:buClr>
                <a:schemeClr val="tx2">
                  <a:lumMod val="100000"/>
                </a:schemeClr>
              </a:buClr>
              <a:buSzPct val="100000"/>
              <a:buFont typeface="Trebuchet MS" panose="020B0603020202020204" pitchFamily="34" charset="0"/>
              <a:buChar char="•"/>
            </a:pPr>
            <a:endParaRPr lang="en-US"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US" sz="1050" i="1" dirty="0">
                <a:sym typeface="Arial" panose="020B0604020202020204" pitchFamily="34" charset="0"/>
              </a:rPr>
              <a:t>Digital Factory</a:t>
            </a:r>
            <a:r>
              <a:rPr lang="en-US" sz="1050" dirty="0">
                <a:sym typeface="Arial" panose="020B0604020202020204" pitchFamily="34" charset="0"/>
              </a:rPr>
              <a:t> set up in 2018 to break down Silo related </a:t>
            </a:r>
            <a:r>
              <a:rPr lang="en-US" sz="1050" dirty="0" err="1">
                <a:sym typeface="Arial" panose="020B0604020202020204" pitchFamily="34" charset="0"/>
              </a:rPr>
              <a:t>behaviour</a:t>
            </a:r>
            <a:endParaRPr lang="en-US" sz="1050" dirty="0">
              <a:sym typeface="Arial" panose="020B0604020202020204" pitchFamily="34" charset="0"/>
            </a:endParaRP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9 core staff from </a:t>
            </a:r>
            <a:r>
              <a:rPr lang="en-US" sz="1050" dirty="0" err="1">
                <a:sym typeface="Arial" panose="020B0604020202020204" pitchFamily="34" charset="0"/>
              </a:rPr>
              <a:t>ItalGas</a:t>
            </a:r>
            <a:r>
              <a:rPr lang="en-US" sz="1050" dirty="0">
                <a:sym typeface="Arial" panose="020B0604020202020204" pitchFamily="34" charset="0"/>
              </a:rPr>
              <a:t> and McKinsey </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Delivery managers and UX designers are core</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6 purpose built rooms to support co location of cross functional team</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Each room has a purpose/name which may change over time</a:t>
            </a:r>
          </a:p>
          <a:p>
            <a:pPr marL="173802" lvl="1" indent="-173802">
              <a:buClr>
                <a:schemeClr val="tx2">
                  <a:lumMod val="100000"/>
                </a:schemeClr>
              </a:buClr>
              <a:buSzPct val="100000"/>
              <a:buFont typeface="Trebuchet MS" panose="020B0603020202020204" pitchFamily="34" charset="0"/>
              <a:buChar char="•"/>
            </a:pPr>
            <a:endParaRPr lang="en-US"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All activities in these rooms are run agile and very strict methodology</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Constrained to deliver MVP within 4 months</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Discovery 4-6 weeks, agile sprint 10-12 weeks</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Sprint reviews every 2 weeks with exec sponsor, monthly with CEO</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End of each MVP group does a video to communicate out. </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Business resource are dedicated and have to come to site in</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Best people, backfilled and funded</a:t>
            </a:r>
          </a:p>
        </p:txBody>
      </p:sp>
      <p:sp>
        <p:nvSpPr>
          <p:cNvPr id="25" name="ColumnHeader">
            <a:extLst>
              <a:ext uri="{FF2B5EF4-FFF2-40B4-BE49-F238E27FC236}">
                <a16:creationId xmlns:a16="http://schemas.microsoft.com/office/drawing/2014/main" id="{7D4E88FA-FCE2-4F1C-BF3A-A6A0340D1229}"/>
              </a:ext>
            </a:extLst>
          </p:cNvPr>
          <p:cNvSpPr>
            <a:spLocks noChangeArrowheads="1"/>
          </p:cNvSpPr>
          <p:nvPr/>
        </p:nvSpPr>
        <p:spPr bwMode="gray">
          <a:xfrm>
            <a:off x="4907767" y="2291341"/>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dirty="0" err="1">
                <a:sym typeface="Arial" panose="020B0604020202020204" pitchFamily="34" charset="0"/>
              </a:rPr>
              <a:t>Italgas</a:t>
            </a:r>
            <a:endParaRPr lang="en-AU" sz="1200" b="1" dirty="0">
              <a:sym typeface="Arial" panose="020B0604020202020204" pitchFamily="34" charset="0"/>
            </a:endParaRPr>
          </a:p>
        </p:txBody>
      </p:sp>
      <p:sp>
        <p:nvSpPr>
          <p:cNvPr id="28" name="TextColumnContent">
            <a:extLst>
              <a:ext uri="{FF2B5EF4-FFF2-40B4-BE49-F238E27FC236}">
                <a16:creationId xmlns:a16="http://schemas.microsoft.com/office/drawing/2014/main" id="{C2600E54-1F0D-4DC1-879A-7EDCE2EB4BB5}"/>
              </a:ext>
            </a:extLst>
          </p:cNvPr>
          <p:cNvSpPr>
            <a:spLocks noChangeArrowheads="1"/>
          </p:cNvSpPr>
          <p:nvPr/>
        </p:nvSpPr>
        <p:spPr bwMode="gray">
          <a:xfrm>
            <a:off x="4864798" y="2585231"/>
            <a:ext cx="4198520" cy="1094706"/>
          </a:xfrm>
          <a:prstGeom prst="rect">
            <a:avLst/>
          </a:prstGeom>
          <a:noFill/>
          <a:ln w="9525" algn="ctr">
            <a:noFill/>
            <a:miter lim="800000"/>
            <a:headEnd type="none" w="lg" len="lg"/>
            <a:tailEnd type="none" w="lg" len="lg"/>
          </a:ln>
          <a:effectLst/>
        </p:spPr>
        <p:txBody>
          <a:bodyPr tIns="68564" bIns="68564"/>
          <a:lstStyle/>
          <a:p>
            <a:pPr marL="0" lvl="1">
              <a:buClr>
                <a:schemeClr val="tx2">
                  <a:lumMod val="100000"/>
                </a:schemeClr>
              </a:buClr>
              <a:buSzPct val="100000"/>
            </a:pPr>
            <a:r>
              <a:rPr lang="en-US" sz="1050" dirty="0">
                <a:sym typeface="Arial" panose="020B0604020202020204" pitchFamily="34" charset="0"/>
              </a:rPr>
              <a:t>Number of Software Demos shown:</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DANA ( Digital Analytics Network Analysis). Custom developed Gas SCADA system with extensive real time monitoring support by wide deployment of IoT</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Work on site App. Allows photos to calibrate depth of trenches</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Click to Gas – connections portal</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Analytics predictive model to forecast smart meter failures</a:t>
            </a:r>
          </a:p>
          <a:p>
            <a:pPr marL="173802" lvl="1" indent="-173802">
              <a:buClr>
                <a:schemeClr val="tx2">
                  <a:lumMod val="100000"/>
                </a:schemeClr>
              </a:buClr>
              <a:buSzPct val="100000"/>
              <a:buFont typeface="Trebuchet MS" panose="020B0603020202020204" pitchFamily="34" charset="0"/>
              <a:buChar char="•"/>
            </a:pPr>
            <a:r>
              <a:rPr lang="en-US" sz="1050" dirty="0" err="1">
                <a:sym typeface="Arial" panose="020B0604020202020204" pitchFamily="34" charset="0"/>
              </a:rPr>
              <a:t>CapexForce</a:t>
            </a:r>
            <a:r>
              <a:rPr lang="en-US" sz="1050" dirty="0">
                <a:sym typeface="Arial" panose="020B0604020202020204" pitchFamily="34" charset="0"/>
              </a:rPr>
              <a:t> console for investment planning - end to end focus</a:t>
            </a: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
        <p:nvSpPr>
          <p:cNvPr id="29" name="TextColumnContent">
            <a:extLst>
              <a:ext uri="{FF2B5EF4-FFF2-40B4-BE49-F238E27FC236}">
                <a16:creationId xmlns:a16="http://schemas.microsoft.com/office/drawing/2014/main" id="{90CE3D67-B69E-47F5-B525-A3883FD840DE}"/>
              </a:ext>
            </a:extLst>
          </p:cNvPr>
          <p:cNvSpPr>
            <a:spLocks noChangeArrowheads="1"/>
          </p:cNvSpPr>
          <p:nvPr/>
        </p:nvSpPr>
        <p:spPr bwMode="gray">
          <a:xfrm>
            <a:off x="4860307" y="4260672"/>
            <a:ext cx="3998154" cy="1094706"/>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Digital innovations in practice</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Virtual Visit</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Daily dashboard reporting</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Automated next best actions</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Real-time connection quotes</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
        <p:nvSpPr>
          <p:cNvPr id="30" name="ColumnHeader">
            <a:extLst>
              <a:ext uri="{FF2B5EF4-FFF2-40B4-BE49-F238E27FC236}">
                <a16:creationId xmlns:a16="http://schemas.microsoft.com/office/drawing/2014/main" id="{A3ABE219-1F09-4B7E-BFD6-8A2267B13834}"/>
              </a:ext>
            </a:extLst>
          </p:cNvPr>
          <p:cNvSpPr>
            <a:spLocks noChangeArrowheads="1"/>
          </p:cNvSpPr>
          <p:nvPr/>
        </p:nvSpPr>
        <p:spPr bwMode="gray">
          <a:xfrm>
            <a:off x="4860307" y="3977927"/>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dirty="0">
                <a:sym typeface="Arial" panose="020B0604020202020204" pitchFamily="34" charset="0"/>
              </a:rPr>
              <a:t>Enel</a:t>
            </a:r>
          </a:p>
        </p:txBody>
      </p:sp>
    </p:spTree>
    <p:extLst>
      <p:ext uri="{BB962C8B-B14F-4D97-AF65-F5344CB8AC3E}">
        <p14:creationId xmlns:p14="http://schemas.microsoft.com/office/powerpoint/2010/main" val="1144804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dirty="0">
                <a:solidFill>
                  <a:schemeClr val="accent1">
                    <a:lumMod val="75000"/>
                  </a:schemeClr>
                </a:solidFill>
                <a:latin typeface="+mn-lt"/>
                <a:cs typeface="Arial" panose="020B0604020202020204" pitchFamily="34" charset="0"/>
                <a:sym typeface="Arial" panose="020B0604020202020204" pitchFamily="34" charset="0"/>
              </a:rPr>
              <a:t>Investment in Electricity Future Grid drives value</a:t>
            </a: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22" name="Rectangle 21">
            <a:extLst>
              <a:ext uri="{FF2B5EF4-FFF2-40B4-BE49-F238E27FC236}">
                <a16:creationId xmlns:a16="http://schemas.microsoft.com/office/drawing/2014/main" id="{88178CFD-BD9D-4936-B103-203B88B0316E}"/>
              </a:ext>
            </a:extLst>
          </p:cNvPr>
          <p:cNvSpPr/>
          <p:nvPr/>
        </p:nvSpPr>
        <p:spPr>
          <a:xfrm>
            <a:off x="238470" y="870391"/>
            <a:ext cx="8784505" cy="38556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lIns="91440" tIns="68564" rIns="91440" bIns="45720" rtlCol="0" anchor="t" anchorCtr="0"/>
          <a:lstStyle/>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US" sz="1800" dirty="0">
                <a:solidFill>
                  <a:schemeClr val="tx1"/>
                </a:solidFill>
                <a:cs typeface="Arial"/>
                <a:sym typeface="Arial" panose="020B0604020202020204" pitchFamily="34" charset="0"/>
              </a:rPr>
              <a:t>Extensive investment in grid automation and </a:t>
            </a:r>
            <a:r>
              <a:rPr lang="en-US" sz="1800" dirty="0" err="1">
                <a:solidFill>
                  <a:schemeClr val="tx1"/>
                </a:solidFill>
                <a:cs typeface="Arial"/>
                <a:sym typeface="Arial" panose="020B0604020202020204" pitchFamily="34" charset="0"/>
              </a:rPr>
              <a:t>digitisation</a:t>
            </a:r>
            <a:r>
              <a:rPr lang="en-US" sz="1800" dirty="0">
                <a:solidFill>
                  <a:schemeClr val="tx1"/>
                </a:solidFill>
                <a:cs typeface="Arial"/>
                <a:sym typeface="Arial" panose="020B0604020202020204" pitchFamily="34" charset="0"/>
              </a:rPr>
              <a:t> to drive business value, net zero and customer outcomes</a:t>
            </a: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US" sz="1800" i="1" dirty="0">
                <a:solidFill>
                  <a:schemeClr val="tx1"/>
                </a:solidFill>
                <a:cs typeface="Arial"/>
                <a:sym typeface="Arial" panose="020B0604020202020204" pitchFamily="34" charset="0"/>
              </a:rPr>
              <a:t>Enel</a:t>
            </a:r>
            <a:r>
              <a:rPr lang="en-US" sz="1800" dirty="0">
                <a:solidFill>
                  <a:schemeClr val="tx1"/>
                </a:solidFill>
                <a:cs typeface="Arial"/>
                <a:sym typeface="Arial" panose="020B0604020202020204" pitchFamily="34" charset="0"/>
              </a:rPr>
              <a:t> electricity networks expertise we can learn from </a:t>
            </a:r>
          </a:p>
          <a:p>
            <a:pPr marL="516255" lvl="2" indent="-173355">
              <a:buClr>
                <a:schemeClr val="tx2">
                  <a:lumMod val="100000"/>
                </a:schemeClr>
              </a:buClr>
              <a:buSzPct val="100000"/>
              <a:buFont typeface="Trebuchet MS" panose="020B0603020202020204" pitchFamily="34" charset="0"/>
              <a:buChar char="•"/>
            </a:pPr>
            <a:r>
              <a:rPr lang="en-US" sz="1800" dirty="0">
                <a:solidFill>
                  <a:schemeClr val="tx1"/>
                </a:solidFill>
                <a:cs typeface="Arial"/>
                <a:sym typeface="Arial" panose="020B0604020202020204" pitchFamily="34" charset="0"/>
              </a:rPr>
              <a:t>Multiple use cases deployed at scale</a:t>
            </a: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Distribution System Operator (DSO) role taking shape</a:t>
            </a:r>
          </a:p>
          <a:p>
            <a:pPr marL="516255" lvl="2"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DSO focus is enabling acceleration of NetZero transition </a:t>
            </a:r>
          </a:p>
          <a:p>
            <a:pPr marL="516255" lvl="2"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UK considering separation of DSO and DNO (Network) roles</a:t>
            </a: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p:txBody>
      </p:sp>
    </p:spTree>
    <p:extLst>
      <p:ext uri="{BB962C8B-B14F-4D97-AF65-F5344CB8AC3E}">
        <p14:creationId xmlns:p14="http://schemas.microsoft.com/office/powerpoint/2010/main" val="1989556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dirty="0">
                <a:solidFill>
                  <a:schemeClr val="accent1">
                    <a:lumMod val="75000"/>
                  </a:schemeClr>
                </a:solidFill>
                <a:latin typeface="+mn-lt"/>
                <a:cs typeface="Arial" panose="020B0604020202020204" pitchFamily="34" charset="0"/>
                <a:sym typeface="Arial" panose="020B0604020202020204" pitchFamily="34" charset="0"/>
              </a:rPr>
              <a:t>Investment in Electricity Future Grid drives value</a:t>
            </a: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19" name="ColumnHeader">
            <a:extLst>
              <a:ext uri="{FF2B5EF4-FFF2-40B4-BE49-F238E27FC236}">
                <a16:creationId xmlns:a16="http://schemas.microsoft.com/office/drawing/2014/main" id="{83647BCD-65BC-4BEA-AC55-078AA1B2030D}"/>
              </a:ext>
            </a:extLst>
          </p:cNvPr>
          <p:cNvSpPr>
            <a:spLocks noChangeArrowheads="1"/>
          </p:cNvSpPr>
          <p:nvPr/>
        </p:nvSpPr>
        <p:spPr bwMode="gray">
          <a:xfrm>
            <a:off x="4642383" y="598624"/>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dirty="0">
                <a:sym typeface="Arial" panose="020B0604020202020204" pitchFamily="34" charset="0"/>
              </a:rPr>
              <a:t>DSO Role development</a:t>
            </a:r>
          </a:p>
        </p:txBody>
      </p:sp>
      <p:sp>
        <p:nvSpPr>
          <p:cNvPr id="20" name="TextColumnContent">
            <a:extLst>
              <a:ext uri="{FF2B5EF4-FFF2-40B4-BE49-F238E27FC236}">
                <a16:creationId xmlns:a16="http://schemas.microsoft.com/office/drawing/2014/main" id="{D9994AE2-5174-4F81-8D99-CAD01CC0C8C7}"/>
              </a:ext>
            </a:extLst>
          </p:cNvPr>
          <p:cNvSpPr>
            <a:spLocks noChangeArrowheads="1"/>
          </p:cNvSpPr>
          <p:nvPr/>
        </p:nvSpPr>
        <p:spPr bwMode="gray">
          <a:xfrm>
            <a:off x="4642383" y="921698"/>
            <a:ext cx="3998154" cy="1094706"/>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DSO Purpose is to enable Net Zero transition</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Prioritising ‘flexibility services’ (non-frequency ancillary services, </a:t>
            </a:r>
            <a:r>
              <a:rPr lang="en-AU" sz="1050" dirty="0" err="1">
                <a:sym typeface="Arial" panose="020B0604020202020204" pitchFamily="34" charset="0"/>
              </a:rPr>
              <a:t>ie</a:t>
            </a:r>
            <a:r>
              <a:rPr lang="en-AU" sz="1050" dirty="0">
                <a:sym typeface="Arial" panose="020B0604020202020204" pitchFamily="34" charset="0"/>
              </a:rPr>
              <a:t> DER, embedded generation) ahead of network augmentation</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Flexibility services procured via a market-based approach</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Energy balanced on Distribution grid Digital in real-time </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Manage congestion and voltage regulation</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Co-ordinate new energy stakeholders</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UKPN - leading UK thinkers on role of DSO/DNO</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Setting up separate legal entity and board for DSO</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DNO future focus on Lights On + Reliability</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DSO deliver capacity to support Net Zero at minimum customer cost</a:t>
            </a:r>
          </a:p>
          <a:p>
            <a:pPr marL="173355" lvl="1" indent="-173355">
              <a:buClr>
                <a:schemeClr val="tx2">
                  <a:lumMod val="100000"/>
                </a:schemeClr>
              </a:buClr>
              <a:buSzPct val="100000"/>
              <a:buFont typeface="Trebuchet MS" panose="020B0603020202020204" pitchFamily="34" charset="0"/>
              <a:buChar char="•"/>
            </a:pPr>
            <a:r>
              <a:rPr lang="en-AU" sz="1050" dirty="0">
                <a:solidFill>
                  <a:schemeClr val="tx1"/>
                </a:solidFill>
                <a:latin typeface="Arial" panose="020B0604020202020204"/>
                <a:cs typeface="Arial"/>
                <a:sym typeface="Arial" panose="020B0604020202020204" pitchFamily="34" charset="0"/>
              </a:rPr>
              <a:t>DSO Role. 1) Planning &amp; network development, 2) Network operations, 3) Market Development</a:t>
            </a:r>
          </a:p>
          <a:p>
            <a:pPr marL="173355" lvl="1" indent="-173355">
              <a:buClr>
                <a:schemeClr val="tx2">
                  <a:lumMod val="100000"/>
                </a:schemeClr>
              </a:buClr>
              <a:buSzPct val="100000"/>
              <a:buFont typeface="Trebuchet MS" panose="020B0603020202020204" pitchFamily="34" charset="0"/>
              <a:buChar char="•"/>
            </a:pPr>
            <a:r>
              <a:rPr lang="en-AU" sz="1050" dirty="0">
                <a:solidFill>
                  <a:schemeClr val="tx1"/>
                </a:solidFill>
                <a:latin typeface="Arial" panose="020B0604020202020204"/>
                <a:cs typeface="Arial"/>
                <a:sym typeface="Arial" panose="020B0604020202020204" pitchFamily="34" charset="0"/>
              </a:rPr>
              <a:t>Key focus is Local Area Energy Planning (LAEP)</a:t>
            </a:r>
          </a:p>
          <a:p>
            <a:pPr marL="516255" lvl="2" indent="-173355">
              <a:buClr>
                <a:schemeClr val="tx2">
                  <a:lumMod val="100000"/>
                </a:schemeClr>
              </a:buClr>
              <a:buSzPct val="100000"/>
              <a:buFont typeface="Trebuchet MS" panose="020B0603020202020204" pitchFamily="34" charset="0"/>
              <a:buChar char="•"/>
            </a:pPr>
            <a:r>
              <a:rPr lang="en-AU" sz="1050" dirty="0">
                <a:solidFill>
                  <a:schemeClr val="tx1"/>
                </a:solidFill>
                <a:latin typeface="Arial" panose="020B0604020202020204"/>
                <a:cs typeface="Arial"/>
                <a:sym typeface="Arial" panose="020B0604020202020204" pitchFamily="34" charset="0"/>
              </a:rPr>
              <a:t>Work with Councils on their non-network / embedded generation plans. </a:t>
            </a:r>
            <a:endParaRPr lang="en-AU" sz="1050" dirty="0">
              <a:sym typeface="Arial" panose="020B0604020202020204" pitchFamily="34" charset="0"/>
            </a:endParaRPr>
          </a:p>
        </p:txBody>
      </p:sp>
      <p:sp>
        <p:nvSpPr>
          <p:cNvPr id="21" name="Rectangle 20">
            <a:extLst>
              <a:ext uri="{FF2B5EF4-FFF2-40B4-BE49-F238E27FC236}">
                <a16:creationId xmlns:a16="http://schemas.microsoft.com/office/drawing/2014/main" id="{E16C994F-483F-4C22-8F3D-9811272DC323}"/>
              </a:ext>
            </a:extLst>
          </p:cNvPr>
          <p:cNvSpPr/>
          <p:nvPr/>
        </p:nvSpPr>
        <p:spPr>
          <a:xfrm>
            <a:off x="443489" y="621700"/>
            <a:ext cx="3634756" cy="299999"/>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050" b="1" dirty="0">
                <a:sym typeface="Arial" panose="020B0604020202020204" pitchFamily="34" charset="0"/>
              </a:rPr>
              <a:t>Enel</a:t>
            </a:r>
          </a:p>
        </p:txBody>
      </p:sp>
      <p:sp>
        <p:nvSpPr>
          <p:cNvPr id="16" name="TextBox 15">
            <a:extLst>
              <a:ext uri="{FF2B5EF4-FFF2-40B4-BE49-F238E27FC236}">
                <a16:creationId xmlns:a16="http://schemas.microsoft.com/office/drawing/2014/main" id="{D9DC413E-ED5D-46AE-8418-FA627196C4E0}"/>
              </a:ext>
            </a:extLst>
          </p:cNvPr>
          <p:cNvSpPr txBox="1"/>
          <p:nvPr/>
        </p:nvSpPr>
        <p:spPr>
          <a:xfrm>
            <a:off x="346855" y="1051213"/>
            <a:ext cx="4016716" cy="3524042"/>
          </a:xfrm>
          <a:prstGeom prst="rect">
            <a:avLst/>
          </a:prstGeom>
          <a:noFill/>
        </p:spPr>
        <p:txBody>
          <a:bodyPr wrap="square">
            <a:spAutoFit/>
          </a:bodyPr>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Extensive grid automation and digitisation to drive business value, net zero and customer outcomes, </a:t>
            </a:r>
            <a:r>
              <a:rPr lang="en-AU" sz="1050" dirty="0" err="1">
                <a:sym typeface="Arial" panose="020B0604020202020204" pitchFamily="34" charset="0"/>
              </a:rPr>
              <a:t>eg</a:t>
            </a:r>
            <a:endParaRPr lang="en-AU" sz="1050" dirty="0">
              <a:sym typeface="Arial" panose="020B0604020202020204" pitchFamily="34" charset="0"/>
            </a:endParaRPr>
          </a:p>
          <a:p>
            <a:pPr marL="628650" lvl="1" indent="-171450">
              <a:buFont typeface="Arial" panose="020B0604020202020204" pitchFamily="34" charset="0"/>
              <a:buChar char="•"/>
              <a:tabLst>
                <a:tab pos="914400" algn="l"/>
              </a:tabLst>
            </a:pPr>
            <a:r>
              <a:rPr lang="en-AU" sz="1050" dirty="0">
                <a:solidFill>
                  <a:srgbClr val="000000"/>
                </a:solidFill>
                <a:ea typeface="Times New Roman" panose="02020603050405020304" pitchFamily="18" charset="0"/>
              </a:rPr>
              <a:t>HV automation and self-healing</a:t>
            </a:r>
          </a:p>
          <a:p>
            <a:pPr marL="628650" lvl="1" indent="-171450">
              <a:buFont typeface="Arial" panose="020B0604020202020204" pitchFamily="34" charset="0"/>
              <a:buChar char="•"/>
              <a:tabLst>
                <a:tab pos="914400" algn="l"/>
              </a:tabLst>
            </a:pPr>
            <a:r>
              <a:rPr lang="en-AU" sz="1050" dirty="0">
                <a:solidFill>
                  <a:srgbClr val="000000"/>
                </a:solidFill>
                <a:ea typeface="Times New Roman" panose="02020603050405020304" pitchFamily="18" charset="0"/>
              </a:rPr>
              <a:t>LV monitoring &amp; load flow analysis</a:t>
            </a:r>
          </a:p>
          <a:p>
            <a:pPr marL="628650" lvl="1" indent="-171450">
              <a:buFont typeface="Arial" panose="020B0604020202020204" pitchFamily="34" charset="0"/>
              <a:buChar char="•"/>
              <a:tabLst>
                <a:tab pos="914400" algn="l"/>
              </a:tabLst>
            </a:pPr>
            <a:r>
              <a:rPr lang="en-AU" sz="1050" dirty="0">
                <a:solidFill>
                  <a:srgbClr val="000000"/>
                </a:solidFill>
                <a:ea typeface="Times New Roman" panose="02020603050405020304" pitchFamily="18" charset="0"/>
              </a:rPr>
              <a:t>Digital Twin and vegetation management </a:t>
            </a:r>
          </a:p>
          <a:p>
            <a:pPr marL="628650" lvl="1" indent="-171450">
              <a:buFont typeface="Arial" panose="020B0604020202020204" pitchFamily="34" charset="0"/>
              <a:buChar char="•"/>
              <a:tabLst>
                <a:tab pos="914400" algn="l"/>
              </a:tabLst>
            </a:pPr>
            <a:r>
              <a:rPr lang="en-AU" sz="1050" dirty="0">
                <a:solidFill>
                  <a:srgbClr val="000000"/>
                </a:solidFill>
                <a:ea typeface="Times New Roman" panose="02020603050405020304" pitchFamily="18" charset="0"/>
              </a:rPr>
              <a:t>3D viewer for field, Workforce AR training, </a:t>
            </a:r>
          </a:p>
          <a:p>
            <a:pPr marL="628650" lvl="1" indent="-171450">
              <a:buFont typeface="Arial" panose="020B0604020202020204" pitchFamily="34" charset="0"/>
              <a:buChar char="•"/>
              <a:tabLst>
                <a:tab pos="914400" algn="l"/>
              </a:tabLst>
            </a:pPr>
            <a:r>
              <a:rPr lang="en-AU" sz="1050" dirty="0">
                <a:solidFill>
                  <a:srgbClr val="000000"/>
                </a:solidFill>
                <a:ea typeface="Times New Roman" panose="02020603050405020304" pitchFamily="18" charset="0"/>
              </a:rPr>
              <a:t>Remote assistance, </a:t>
            </a:r>
            <a:r>
              <a:rPr lang="en-AU" sz="1050" dirty="0" err="1">
                <a:solidFill>
                  <a:srgbClr val="000000"/>
                </a:solidFill>
                <a:ea typeface="Times New Roman" panose="02020603050405020304" pitchFamily="18" charset="0"/>
              </a:rPr>
              <a:t>NetNav</a:t>
            </a:r>
            <a:r>
              <a:rPr lang="en-AU" sz="1050" dirty="0">
                <a:solidFill>
                  <a:srgbClr val="000000"/>
                </a:solidFill>
                <a:ea typeface="Times New Roman" panose="02020603050405020304" pitchFamily="18" charset="0"/>
              </a:rPr>
              <a:t>, Documents</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Demonstrated expertise on their electricity networks that we can learn from - </a:t>
            </a:r>
            <a:r>
              <a:rPr lang="en-AU" sz="1050" i="1" dirty="0">
                <a:solidFill>
                  <a:srgbClr val="000000"/>
                </a:solidFill>
                <a:ea typeface="Calibri" panose="020F0502020204030204" pitchFamily="34" charset="0"/>
              </a:rPr>
              <a:t>Open Power Grids Community</a:t>
            </a:r>
            <a:r>
              <a:rPr lang="en-AU" sz="1050" dirty="0">
                <a:solidFill>
                  <a:srgbClr val="000000"/>
                </a:solidFill>
                <a:ea typeface="Calibri" panose="020F0502020204030204" pitchFamily="34" charset="0"/>
              </a:rPr>
              <a:t> is a sharing platform of Enel technical strategies</a:t>
            </a:r>
          </a:p>
          <a:p>
            <a:pPr marL="285750" indent="-171450">
              <a:buFont typeface="Arial" panose="020B0604020202020204" pitchFamily="34" charset="0"/>
              <a:buChar char="•"/>
              <a:tabLst>
                <a:tab pos="914400" algn="l"/>
              </a:tabLst>
            </a:pPr>
            <a:r>
              <a:rPr lang="en-AU" sz="1050" dirty="0">
                <a:solidFill>
                  <a:srgbClr val="000000"/>
                </a:solidFill>
                <a:effectLst/>
                <a:ea typeface="Times New Roman" panose="02020603050405020304" pitchFamily="18" charset="0"/>
              </a:rPr>
              <a:t>Increasing predictive maintenance via analytics and condition monitoring</a:t>
            </a:r>
          </a:p>
          <a:p>
            <a:pPr marL="285750" indent="-171450">
              <a:buFont typeface="Arial" panose="020B0604020202020204" pitchFamily="34" charset="0"/>
              <a:buChar char="•"/>
              <a:tabLst>
                <a:tab pos="914400" algn="l"/>
              </a:tabLst>
            </a:pPr>
            <a:r>
              <a:rPr lang="en-AU" sz="1050" dirty="0">
                <a:solidFill>
                  <a:srgbClr val="000000"/>
                </a:solidFill>
                <a:effectLst/>
                <a:ea typeface="Calibri" panose="020F0502020204030204" pitchFamily="34" charset="0"/>
              </a:rPr>
              <a:t>Investment for increasing grid hosting capacity for DER</a:t>
            </a:r>
          </a:p>
          <a:p>
            <a:pPr marL="628650" lvl="1" indent="-171450">
              <a:buFont typeface="Arial" panose="020B0604020202020204" pitchFamily="34" charset="0"/>
              <a:buChar char="•"/>
              <a:tabLst>
                <a:tab pos="914400" algn="l"/>
              </a:tabLst>
            </a:pPr>
            <a:r>
              <a:rPr lang="en-AU" sz="1100" dirty="0">
                <a:solidFill>
                  <a:srgbClr val="000000"/>
                </a:solidFill>
                <a:ea typeface="Calibri" panose="020F0502020204030204" pitchFamily="34" charset="0"/>
              </a:rPr>
              <a:t>Advanced voltage regulation via DERMS</a:t>
            </a:r>
          </a:p>
          <a:p>
            <a:pPr marL="285750" indent="-171450">
              <a:buFont typeface="Arial" panose="020B0604020202020204" pitchFamily="34" charset="0"/>
              <a:buChar char="•"/>
              <a:tabLst>
                <a:tab pos="914400" algn="l"/>
              </a:tabLst>
            </a:pPr>
            <a:r>
              <a:rPr lang="en-AU" sz="1100" dirty="0">
                <a:solidFill>
                  <a:srgbClr val="000000"/>
                </a:solidFill>
                <a:effectLst/>
                <a:ea typeface="Calibri" panose="020F0502020204030204" pitchFamily="34" charset="0"/>
              </a:rPr>
              <a:t>Resilience focus to respond to Climate change impacts (snow-cable icing, windstorm, heatwaves)</a:t>
            </a:r>
          </a:p>
          <a:p>
            <a:pPr marL="285750" indent="-171450">
              <a:buFont typeface="Arial" panose="020B0604020202020204" pitchFamily="34" charset="0"/>
              <a:buChar char="•"/>
              <a:tabLst>
                <a:tab pos="914400" algn="l"/>
              </a:tabLst>
            </a:pPr>
            <a:r>
              <a:rPr lang="en-AU" sz="1100" dirty="0">
                <a:solidFill>
                  <a:srgbClr val="000000"/>
                </a:solidFill>
                <a:effectLst/>
                <a:ea typeface="Calibri" panose="020F0502020204030204" pitchFamily="34" charset="0"/>
              </a:rPr>
              <a:t>Influe</a:t>
            </a:r>
            <a:r>
              <a:rPr lang="en-AU" sz="1100" dirty="0">
                <a:solidFill>
                  <a:srgbClr val="000000"/>
                </a:solidFill>
                <a:ea typeface="Calibri" panose="020F0502020204030204" pitchFamily="34" charset="0"/>
              </a:rPr>
              <a:t>ncing equipment manufacturing to minimise CO2 footprint	</a:t>
            </a:r>
            <a:endParaRPr lang="en-AU" sz="1100" dirty="0">
              <a:effectLst/>
              <a:ea typeface="Calibri" panose="020F050202020403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
        <p:nvSpPr>
          <p:cNvPr id="17" name="TextColumnContent">
            <a:extLst>
              <a:ext uri="{FF2B5EF4-FFF2-40B4-BE49-F238E27FC236}">
                <a16:creationId xmlns:a16="http://schemas.microsoft.com/office/drawing/2014/main" id="{29E5014E-DE91-428C-8005-48E0A6D7EDEF}"/>
              </a:ext>
            </a:extLst>
          </p:cNvPr>
          <p:cNvSpPr>
            <a:spLocks noChangeArrowheads="1"/>
          </p:cNvSpPr>
          <p:nvPr/>
        </p:nvSpPr>
        <p:spPr bwMode="gray">
          <a:xfrm>
            <a:off x="443489" y="2716837"/>
            <a:ext cx="4183817" cy="1627448"/>
          </a:xfrm>
          <a:prstGeom prst="rect">
            <a:avLst/>
          </a:prstGeom>
          <a:noFill/>
          <a:ln w="9525" algn="ctr">
            <a:noFill/>
            <a:miter lim="800000"/>
            <a:headEnd type="none" w="lg" len="lg"/>
            <a:tailEnd type="none" w="lg" len="lg"/>
          </a:ln>
          <a:effectLst/>
        </p:spPr>
        <p:txBody>
          <a:bodyPr tIns="68564" bIns="68564"/>
          <a:lstStyle/>
          <a:p>
            <a:pPr marL="0" lvl="1">
              <a:buClr>
                <a:schemeClr val="tx2">
                  <a:lumMod val="100000"/>
                </a:schemeClr>
              </a:buClr>
              <a:buSzPct val="100000"/>
            </a:pPr>
            <a:endParaRPr lang="en-AU" sz="1050" dirty="0">
              <a:sym typeface="Arial" panose="020B0604020202020204" pitchFamily="34" charset="0"/>
            </a:endParaRPr>
          </a:p>
        </p:txBody>
      </p:sp>
    </p:spTree>
    <p:extLst>
      <p:ext uri="{BB962C8B-B14F-4D97-AF65-F5344CB8AC3E}">
        <p14:creationId xmlns:p14="http://schemas.microsoft.com/office/powerpoint/2010/main" val="4210973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8B65-9FD9-4BA6-8B4D-4355C73E07E3}"/>
              </a:ext>
            </a:extLst>
          </p:cNvPr>
          <p:cNvSpPr>
            <a:spLocks noGrp="1"/>
          </p:cNvSpPr>
          <p:nvPr>
            <p:ph type="title"/>
          </p:nvPr>
        </p:nvSpPr>
        <p:spPr/>
        <p:txBody>
          <a:bodyPr>
            <a:normAutofit fontScale="90000"/>
          </a:bodyPr>
          <a:lstStyle/>
          <a:p>
            <a:r>
              <a:rPr lang="en-AU" dirty="0">
                <a:solidFill>
                  <a:schemeClr val="accent1">
                    <a:lumMod val="75000"/>
                  </a:schemeClr>
                </a:solidFill>
              </a:rPr>
              <a:t>Key learnings 			-&gt;</a:t>
            </a:r>
          </a:p>
        </p:txBody>
      </p:sp>
      <p:sp>
        <p:nvSpPr>
          <p:cNvPr id="4" name="TextBox 3">
            <a:extLst>
              <a:ext uri="{FF2B5EF4-FFF2-40B4-BE49-F238E27FC236}">
                <a16:creationId xmlns:a16="http://schemas.microsoft.com/office/drawing/2014/main" id="{458E2C96-025D-4253-A84A-B55F668B9C4A}"/>
              </a:ext>
            </a:extLst>
          </p:cNvPr>
          <p:cNvSpPr txBox="1"/>
          <p:nvPr/>
        </p:nvSpPr>
        <p:spPr>
          <a:xfrm>
            <a:off x="233363" y="947951"/>
            <a:ext cx="4206875" cy="4616648"/>
          </a:xfrm>
          <a:prstGeom prst="rect">
            <a:avLst/>
          </a:prstGeom>
          <a:noFill/>
        </p:spPr>
        <p:txBody>
          <a:bodyPr wrap="square">
            <a:spAutoFit/>
          </a:bodyPr>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Europe/UK capture significant value and are well ahead of Australia/Jemena on </a:t>
            </a:r>
            <a:r>
              <a:rPr lang="en-AU" sz="1050" b="1" dirty="0">
                <a:sym typeface="Arial" panose="020B0604020202020204" pitchFamily="34" charset="0"/>
              </a:rPr>
              <a:t>network automation and digitisation</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Well progressed with </a:t>
            </a:r>
            <a:r>
              <a:rPr lang="en-AU" sz="1050" b="1" dirty="0">
                <a:sym typeface="Arial" panose="020B0604020202020204" pitchFamily="34" charset="0"/>
              </a:rPr>
              <a:t>DSO readiness </a:t>
            </a:r>
            <a:r>
              <a:rPr lang="en-AU" sz="1050" dirty="0">
                <a:sym typeface="Arial" panose="020B0604020202020204" pitchFamily="34" charset="0"/>
              </a:rPr>
              <a:t>demonstrating advanced maturity with clear models in mind</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b="1" dirty="0">
                <a:sym typeface="Arial" panose="020B0604020202020204" pitchFamily="34" charset="0"/>
              </a:rPr>
              <a:t>Future of Gas </a:t>
            </a:r>
            <a:r>
              <a:rPr lang="en-AU" sz="1050" dirty="0">
                <a:sym typeface="Arial" panose="020B0604020202020204" pitchFamily="34" charset="0"/>
              </a:rPr>
              <a:t>is highly dependent on Govt leadership. The jury is out on H2 for residential usage - biomethane is a stronger near-term option</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b="1" dirty="0">
                <a:sym typeface="Arial" panose="020B0604020202020204" pitchFamily="34" charset="0"/>
              </a:rPr>
              <a:t>Digital</a:t>
            </a:r>
            <a:r>
              <a:rPr lang="en-AU" sz="1050" dirty="0">
                <a:sym typeface="Arial" panose="020B0604020202020204" pitchFamily="34" charset="0"/>
              </a:rPr>
              <a:t> is a massive value driver - we have a strong Digital base in cloud and platforms, but can drive much more business value through elevating our agile capacity and capability and analytics utilisation</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Single-focus businesses (ED, GD, GT) build strong alignment and excellence amongst teams. </a:t>
            </a:r>
            <a:r>
              <a:rPr lang="en-AU" sz="1050" b="1" dirty="0">
                <a:sym typeface="Arial" panose="020B0604020202020204" pitchFamily="34" charset="0"/>
              </a:rPr>
              <a:t>Operational management discipline and standardisation </a:t>
            </a:r>
            <a:r>
              <a:rPr lang="en-AU" sz="1050" dirty="0">
                <a:sym typeface="Arial" panose="020B0604020202020204" pitchFamily="34" charset="0"/>
              </a:rPr>
              <a:t>creates value (customer, financial, safety outcomes)</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Other </a:t>
            </a:r>
            <a:r>
              <a:rPr lang="en-AU" sz="1050" b="1" dirty="0">
                <a:sym typeface="Arial" panose="020B0604020202020204" pitchFamily="34" charset="0"/>
              </a:rPr>
              <a:t>regulatory</a:t>
            </a:r>
            <a:r>
              <a:rPr lang="en-AU" sz="1050" dirty="0">
                <a:sym typeface="Arial" panose="020B0604020202020204" pitchFamily="34" charset="0"/>
              </a:rPr>
              <a:t> jurisdictions provide more freedom and incentive for innovation and responding to the changing market than Australia</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
        <p:nvSpPr>
          <p:cNvPr id="5" name="Title 1">
            <a:extLst>
              <a:ext uri="{FF2B5EF4-FFF2-40B4-BE49-F238E27FC236}">
                <a16:creationId xmlns:a16="http://schemas.microsoft.com/office/drawing/2014/main" id="{4762092A-4133-40D0-81C1-AE0145EBFB0C}"/>
              </a:ext>
            </a:extLst>
          </p:cNvPr>
          <p:cNvSpPr txBox="1">
            <a:spLocks/>
          </p:cNvSpPr>
          <p:nvPr/>
        </p:nvSpPr>
        <p:spPr>
          <a:xfrm>
            <a:off x="4859337" y="460751"/>
            <a:ext cx="3965577" cy="249299"/>
          </a:xfrm>
          <a:prstGeom prst="rect">
            <a:avLst/>
          </a:prstGeom>
        </p:spPr>
        <p:txBody>
          <a:bodyPr vert="horz" lIns="0" tIns="0" rIns="0" bIns="0" rtlCol="0" anchor="b">
            <a:normAutofit fontScale="90000" lnSpcReduction="20000"/>
          </a:bodyPr>
          <a:lstStyle>
            <a:lvl1pPr algn="l" defTabSz="685800" rtl="0" eaLnBrk="1" latinLnBrk="0" hangingPunct="1">
              <a:lnSpc>
                <a:spcPct val="90000"/>
              </a:lnSpc>
              <a:spcBef>
                <a:spcPct val="0"/>
              </a:spcBef>
              <a:buNone/>
              <a:defRPr sz="2400" b="1" kern="1200">
                <a:solidFill>
                  <a:schemeClr val="tx1"/>
                </a:solidFill>
                <a:latin typeface="+mj-lt"/>
                <a:ea typeface="Arial" charset="0"/>
                <a:cs typeface="Arial" charset="0"/>
                <a:sym typeface="Trebuchet MS" panose="020B0603020202020204" pitchFamily="34" charset="0"/>
              </a:defRPr>
            </a:lvl1pPr>
          </a:lstStyle>
          <a:p>
            <a:r>
              <a:rPr lang="en-AU" dirty="0">
                <a:solidFill>
                  <a:schemeClr val="accent1">
                    <a:lumMod val="75000"/>
                  </a:schemeClr>
                </a:solidFill>
              </a:rPr>
              <a:t>Actions ….</a:t>
            </a:r>
          </a:p>
        </p:txBody>
      </p:sp>
      <p:sp>
        <p:nvSpPr>
          <p:cNvPr id="6" name="TextBox 5">
            <a:extLst>
              <a:ext uri="{FF2B5EF4-FFF2-40B4-BE49-F238E27FC236}">
                <a16:creationId xmlns:a16="http://schemas.microsoft.com/office/drawing/2014/main" id="{4FA91AD7-F80A-4A6B-B291-8FD2256AD349}"/>
              </a:ext>
            </a:extLst>
          </p:cNvPr>
          <p:cNvSpPr txBox="1"/>
          <p:nvPr/>
        </p:nvSpPr>
        <p:spPr>
          <a:xfrm>
            <a:off x="4703763" y="947950"/>
            <a:ext cx="4179887" cy="3970318"/>
          </a:xfrm>
          <a:prstGeom prst="rect">
            <a:avLst/>
          </a:prstGeom>
          <a:noFill/>
        </p:spPr>
        <p:txBody>
          <a:bodyPr wrap="square">
            <a:spAutoFit/>
          </a:bodyPr>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Review our future grid plans against European practice and ideate Gas Distribution / Pipelines opportunities</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Develop a clear house view on our DSO model</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Inject Italy/Europe renewable gas development plans for local advocacy and customer engagement</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Formalise and expand our Digital rooms (</a:t>
            </a:r>
            <a:r>
              <a:rPr lang="en-AU" sz="1050" dirty="0" err="1">
                <a:sym typeface="Arial" panose="020B0604020202020204" pitchFamily="34" charset="0"/>
              </a:rPr>
              <a:t>eg</a:t>
            </a:r>
            <a:r>
              <a:rPr lang="en-AU" sz="1050" dirty="0">
                <a:sym typeface="Arial" panose="020B0604020202020204" pitchFamily="34" charset="0"/>
              </a:rPr>
              <a:t> CX, Field scheduling &amp; mobility, Smart Grid)</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Develop cross-functional forums to drive performance</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Build innovation strategies for coming </a:t>
            </a:r>
            <a:r>
              <a:rPr lang="en-AU" sz="1050" dirty="0" err="1">
                <a:sym typeface="Arial" panose="020B0604020202020204" pitchFamily="34" charset="0"/>
              </a:rPr>
              <a:t>reglatory</a:t>
            </a:r>
            <a:r>
              <a:rPr lang="en-AU" sz="1050" dirty="0">
                <a:sym typeface="Arial" panose="020B0604020202020204" pitchFamily="34" charset="0"/>
              </a:rPr>
              <a:t> processes</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Tree>
    <p:extLst>
      <p:ext uri="{BB962C8B-B14F-4D97-AF65-F5344CB8AC3E}">
        <p14:creationId xmlns:p14="http://schemas.microsoft.com/office/powerpoint/2010/main" val="1392317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8B65-9FD9-4BA6-8B4D-4355C73E07E3}"/>
              </a:ext>
            </a:extLst>
          </p:cNvPr>
          <p:cNvSpPr>
            <a:spLocks noGrp="1"/>
          </p:cNvSpPr>
          <p:nvPr>
            <p:ph type="title"/>
          </p:nvPr>
        </p:nvSpPr>
        <p:spPr/>
        <p:txBody>
          <a:bodyPr>
            <a:normAutofit fontScale="90000"/>
          </a:bodyPr>
          <a:lstStyle/>
          <a:p>
            <a:r>
              <a:rPr lang="en-AU" dirty="0">
                <a:solidFill>
                  <a:schemeClr val="accent1">
                    <a:lumMod val="75000"/>
                  </a:schemeClr>
                </a:solidFill>
              </a:rPr>
              <a:t>Other notes	</a:t>
            </a:r>
          </a:p>
        </p:txBody>
      </p:sp>
      <p:sp>
        <p:nvSpPr>
          <p:cNvPr id="4" name="TextBox 3">
            <a:extLst>
              <a:ext uri="{FF2B5EF4-FFF2-40B4-BE49-F238E27FC236}">
                <a16:creationId xmlns:a16="http://schemas.microsoft.com/office/drawing/2014/main" id="{458E2C96-025D-4253-A84A-B55F668B9C4A}"/>
              </a:ext>
            </a:extLst>
          </p:cNvPr>
          <p:cNvSpPr txBox="1"/>
          <p:nvPr/>
        </p:nvSpPr>
        <p:spPr>
          <a:xfrm>
            <a:off x="233363" y="947951"/>
            <a:ext cx="4206875" cy="4455066"/>
          </a:xfrm>
          <a:prstGeom prst="rect">
            <a:avLst/>
          </a:prstGeom>
          <a:noFill/>
        </p:spPr>
        <p:txBody>
          <a:bodyPr wrap="square">
            <a:spAutoFit/>
          </a:bodyPr>
          <a:lstStyle/>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Safety (people, assets, public) important however not discussed a lot. It is seem as a given and discussed at operational level only. </a:t>
            </a:r>
          </a:p>
          <a:p>
            <a:pPr marL="0" lvl="1">
              <a:buClr>
                <a:schemeClr val="tx2">
                  <a:lumMod val="100000"/>
                </a:schemeClr>
              </a:buClr>
              <a:buSzPct val="100000"/>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Relationship with the Regulators, Government and Customers is a lot better in UK, Italy and seemingly across EU than in Australia. Working together and allowing investment to flow into RAB if solving customer problems.  </a:t>
            </a:r>
            <a:endParaRPr lang="en-AU" sz="1050" b="1"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Electrification is seen as a path towards Net Zero Emissions but not taken as the only solution. No more than 55% of current ‘other fuels’ (gas, LNG, LPG, Diesel) will likely be electrified (SNAM, </a:t>
            </a:r>
            <a:r>
              <a:rPr lang="en-AU" sz="1050" dirty="0" err="1">
                <a:highlight>
                  <a:srgbClr val="FFFF00"/>
                </a:highlight>
                <a:sym typeface="Arial" panose="020B0604020202020204" pitchFamily="34" charset="0"/>
              </a:rPr>
              <a:t>Italgas</a:t>
            </a:r>
            <a:r>
              <a:rPr lang="en-AU" sz="1050" dirty="0">
                <a:highlight>
                  <a:srgbClr val="FFFF00"/>
                </a:highlight>
                <a:sym typeface="Arial" panose="020B0604020202020204" pitchFamily="34" charset="0"/>
              </a:rPr>
              <a:t>). The EU Commission for Energy is not assuming more than 55% being electrified. There is some debate if the percentage is 45% of 65% but no one believes that 100% is possible with current technology. </a:t>
            </a:r>
          </a:p>
          <a:p>
            <a:pPr marL="0" lvl="1">
              <a:buClr>
                <a:schemeClr val="tx2">
                  <a:lumMod val="100000"/>
                </a:schemeClr>
              </a:buClr>
              <a:buSzPct val="100000"/>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Residential electrification likely easy, mobility not that straight forward and it will take time; heavy industry electrification unlikely to happen fast or at all (SNAM). </a:t>
            </a:r>
          </a:p>
          <a:p>
            <a:pPr marL="0" lvl="1">
              <a:buClr>
                <a:schemeClr val="tx2">
                  <a:lumMod val="100000"/>
                </a:schemeClr>
              </a:buClr>
              <a:buSzPct val="100000"/>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Hydrogen not seen as a near term solution. </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Customer (external and internal) at the centre of all decisions and innovation initiatives. </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
        <p:nvSpPr>
          <p:cNvPr id="5" name="Title 1">
            <a:extLst>
              <a:ext uri="{FF2B5EF4-FFF2-40B4-BE49-F238E27FC236}">
                <a16:creationId xmlns:a16="http://schemas.microsoft.com/office/drawing/2014/main" id="{4762092A-4133-40D0-81C1-AE0145EBFB0C}"/>
              </a:ext>
            </a:extLst>
          </p:cNvPr>
          <p:cNvSpPr txBox="1">
            <a:spLocks/>
          </p:cNvSpPr>
          <p:nvPr/>
        </p:nvSpPr>
        <p:spPr>
          <a:xfrm>
            <a:off x="4859337" y="460751"/>
            <a:ext cx="3965577" cy="249299"/>
          </a:xfrm>
          <a:prstGeom prst="rect">
            <a:avLst/>
          </a:prstGeom>
        </p:spPr>
        <p:txBody>
          <a:bodyPr vert="horz" lIns="0" tIns="0" rIns="0" bIns="0" rtlCol="0" anchor="b">
            <a:normAutofit fontScale="90000" lnSpcReduction="20000"/>
          </a:bodyPr>
          <a:lstStyle>
            <a:lvl1pPr algn="l" defTabSz="685800" rtl="0" eaLnBrk="1" latinLnBrk="0" hangingPunct="1">
              <a:lnSpc>
                <a:spcPct val="90000"/>
              </a:lnSpc>
              <a:spcBef>
                <a:spcPct val="0"/>
              </a:spcBef>
              <a:buNone/>
              <a:defRPr sz="2400" b="1" kern="1200">
                <a:solidFill>
                  <a:schemeClr val="tx1"/>
                </a:solidFill>
                <a:latin typeface="+mj-lt"/>
                <a:ea typeface="Arial" charset="0"/>
                <a:cs typeface="Arial" charset="0"/>
                <a:sym typeface="Trebuchet MS" panose="020B0603020202020204" pitchFamily="34" charset="0"/>
              </a:defRPr>
            </a:lvl1pPr>
          </a:lstStyle>
          <a:p>
            <a:endParaRPr lang="en-AU" dirty="0">
              <a:solidFill>
                <a:schemeClr val="accent1">
                  <a:lumMod val="75000"/>
                </a:schemeClr>
              </a:solidFill>
            </a:endParaRPr>
          </a:p>
        </p:txBody>
      </p:sp>
      <p:sp>
        <p:nvSpPr>
          <p:cNvPr id="6" name="TextBox 5">
            <a:extLst>
              <a:ext uri="{FF2B5EF4-FFF2-40B4-BE49-F238E27FC236}">
                <a16:creationId xmlns:a16="http://schemas.microsoft.com/office/drawing/2014/main" id="{4FA91AD7-F80A-4A6B-B291-8FD2256AD349}"/>
              </a:ext>
            </a:extLst>
          </p:cNvPr>
          <p:cNvSpPr txBox="1"/>
          <p:nvPr/>
        </p:nvSpPr>
        <p:spPr>
          <a:xfrm>
            <a:off x="4703763" y="947950"/>
            <a:ext cx="4179887" cy="4939814"/>
          </a:xfrm>
          <a:prstGeom prst="rect">
            <a:avLst/>
          </a:prstGeom>
          <a:noFill/>
        </p:spPr>
        <p:txBody>
          <a:bodyPr wrap="square">
            <a:spAutoFit/>
          </a:bodyPr>
          <a:lstStyle/>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Priority of investment seems to be energy transition, network reliability, customer, safety and environment and resilience (and in that order). (ENEL)</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Insourcing / outsourcing is a mixed strategy and dependent on geography, commercial / financial benefits and local culture. No template applied. (ENEL). Using large / long term partnerships (UKPN). </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Standardisation applied to design and specifications across all grids and across multiple countries in a some order (grid components supply chain (poles, cables, transformers, meters, etc) first, field work and services second then other (design to reduce losses, fleet, tools, etc). </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All vendors have to report carbon footprint and that is included in the assessment ranking. All receive targets that they need to respond to and comply with. </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Network Operations and Maintenance: HV/MV (note differences in voltage) are all fully SCADA controlled and automated;  Some MV and LV are not SCADA controlled but in the process of reaching that level. </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Key digital projects have own team and accountable leadership. </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Tree>
    <p:extLst>
      <p:ext uri="{BB962C8B-B14F-4D97-AF65-F5344CB8AC3E}">
        <p14:creationId xmlns:p14="http://schemas.microsoft.com/office/powerpoint/2010/main" val="2240411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8B65-9FD9-4BA6-8B4D-4355C73E07E3}"/>
              </a:ext>
            </a:extLst>
          </p:cNvPr>
          <p:cNvSpPr>
            <a:spLocks noGrp="1"/>
          </p:cNvSpPr>
          <p:nvPr>
            <p:ph type="title"/>
          </p:nvPr>
        </p:nvSpPr>
        <p:spPr/>
        <p:txBody>
          <a:bodyPr>
            <a:normAutofit fontScale="90000"/>
          </a:bodyPr>
          <a:lstStyle/>
          <a:p>
            <a:r>
              <a:rPr lang="en-AU" dirty="0">
                <a:solidFill>
                  <a:schemeClr val="accent1">
                    <a:lumMod val="75000"/>
                  </a:schemeClr>
                </a:solidFill>
              </a:rPr>
              <a:t>Other notes	</a:t>
            </a:r>
          </a:p>
        </p:txBody>
      </p:sp>
      <p:sp>
        <p:nvSpPr>
          <p:cNvPr id="4" name="TextBox 3">
            <a:extLst>
              <a:ext uri="{FF2B5EF4-FFF2-40B4-BE49-F238E27FC236}">
                <a16:creationId xmlns:a16="http://schemas.microsoft.com/office/drawing/2014/main" id="{458E2C96-025D-4253-A84A-B55F668B9C4A}"/>
              </a:ext>
            </a:extLst>
          </p:cNvPr>
          <p:cNvSpPr txBox="1"/>
          <p:nvPr/>
        </p:nvSpPr>
        <p:spPr>
          <a:xfrm>
            <a:off x="233363" y="722750"/>
            <a:ext cx="4206875" cy="4939814"/>
          </a:xfrm>
          <a:prstGeom prst="rect">
            <a:avLst/>
          </a:prstGeom>
          <a:noFill/>
        </p:spPr>
        <p:txBody>
          <a:bodyPr wrap="square">
            <a:spAutoFit/>
          </a:bodyPr>
          <a:lstStyle/>
          <a:p>
            <a:pPr marL="0" lvl="1">
              <a:buClr>
                <a:schemeClr val="tx2">
                  <a:lumMod val="100000"/>
                </a:schemeClr>
              </a:buClr>
              <a:buSzPct val="100000"/>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Strategic focus</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Customer connections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Asset replacement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Network balancing</a:t>
            </a:r>
          </a:p>
          <a:p>
            <a:pPr marL="342900" lvl="2">
              <a:buClr>
                <a:schemeClr val="tx2">
                  <a:lumMod val="100000"/>
                </a:schemeClr>
              </a:buClr>
              <a:buSzPct val="100000"/>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Labour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EBA (UKPN) – </a:t>
            </a:r>
            <a:r>
              <a:rPr lang="en-AU" sz="1050" dirty="0" err="1">
                <a:highlight>
                  <a:srgbClr val="FFFF00"/>
                </a:highlight>
                <a:sym typeface="Arial" panose="020B0604020202020204" pitchFamily="34" charset="0"/>
              </a:rPr>
              <a:t>crt</a:t>
            </a:r>
            <a:r>
              <a:rPr lang="en-AU" sz="1050" dirty="0">
                <a:highlight>
                  <a:srgbClr val="FFFF00"/>
                </a:highlight>
                <a:sym typeface="Arial" panose="020B0604020202020204" pitchFamily="34" charset="0"/>
              </a:rPr>
              <a:t> 5.4%; ask 10%; expect 6-7% </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3 shifts planned and used in key areas or during emergency to reduce travel and rapid response </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Supply chain</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challenge globally;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forward ordering ahead of regulatory requirements;</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 see key materials constraints more important than resources (large Tx 2yrs+; small Tx 1yr+)</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Delivery models</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long term partners; alliances; inhouse mix</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forecast </a:t>
            </a:r>
            <a:r>
              <a:rPr lang="en-AU" sz="1050" u="sng" dirty="0">
                <a:highlight>
                  <a:srgbClr val="FFFF00"/>
                </a:highlight>
                <a:sym typeface="Arial" panose="020B0604020202020204" pitchFamily="34" charset="0"/>
              </a:rPr>
              <a:t>in detail </a:t>
            </a:r>
            <a:r>
              <a:rPr lang="en-AU" sz="1050" dirty="0">
                <a:highlight>
                  <a:srgbClr val="FFFF00"/>
                </a:highlight>
                <a:sym typeface="Arial" panose="020B0604020202020204" pitchFamily="34" charset="0"/>
              </a:rPr>
              <a:t>5 </a:t>
            </a:r>
            <a:r>
              <a:rPr lang="en-AU" sz="1050" dirty="0" err="1">
                <a:highlight>
                  <a:srgbClr val="FFFF00"/>
                </a:highlight>
                <a:sym typeface="Arial" panose="020B0604020202020204" pitchFamily="34" charset="0"/>
              </a:rPr>
              <a:t>yr</a:t>
            </a:r>
            <a:r>
              <a:rPr lang="en-AU" sz="1050" dirty="0">
                <a:highlight>
                  <a:srgbClr val="FFFF00"/>
                </a:highlight>
                <a:sym typeface="Arial" panose="020B0604020202020204" pitchFamily="34" charset="0"/>
              </a:rPr>
              <a:t> min, 10 years preferable ahead</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A lot of EVs and chargers; underground cabling programs in big cities – key. The drivers for EVs won’t be utilities but the ‘Big Fleet’ companies (Uber, Royal Mail, EV Manufacturers) </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p:txBody>
      </p:sp>
      <p:sp>
        <p:nvSpPr>
          <p:cNvPr id="5" name="Title 1">
            <a:extLst>
              <a:ext uri="{FF2B5EF4-FFF2-40B4-BE49-F238E27FC236}">
                <a16:creationId xmlns:a16="http://schemas.microsoft.com/office/drawing/2014/main" id="{4762092A-4133-40D0-81C1-AE0145EBFB0C}"/>
              </a:ext>
            </a:extLst>
          </p:cNvPr>
          <p:cNvSpPr txBox="1">
            <a:spLocks/>
          </p:cNvSpPr>
          <p:nvPr/>
        </p:nvSpPr>
        <p:spPr>
          <a:xfrm>
            <a:off x="4859337" y="460751"/>
            <a:ext cx="3965577" cy="249299"/>
          </a:xfrm>
          <a:prstGeom prst="rect">
            <a:avLst/>
          </a:prstGeom>
        </p:spPr>
        <p:txBody>
          <a:bodyPr vert="horz" lIns="0" tIns="0" rIns="0" bIns="0" rtlCol="0" anchor="b">
            <a:normAutofit fontScale="90000" lnSpcReduction="20000"/>
          </a:bodyPr>
          <a:lstStyle>
            <a:lvl1pPr algn="l" defTabSz="685800" rtl="0" eaLnBrk="1" latinLnBrk="0" hangingPunct="1">
              <a:lnSpc>
                <a:spcPct val="90000"/>
              </a:lnSpc>
              <a:spcBef>
                <a:spcPct val="0"/>
              </a:spcBef>
              <a:buNone/>
              <a:defRPr sz="2400" b="1" kern="1200">
                <a:solidFill>
                  <a:schemeClr val="tx1"/>
                </a:solidFill>
                <a:latin typeface="+mj-lt"/>
                <a:ea typeface="Arial" charset="0"/>
                <a:cs typeface="Arial" charset="0"/>
                <a:sym typeface="Trebuchet MS" panose="020B0603020202020204" pitchFamily="34" charset="0"/>
              </a:defRPr>
            </a:lvl1pPr>
          </a:lstStyle>
          <a:p>
            <a:endParaRPr lang="en-AU" dirty="0">
              <a:solidFill>
                <a:schemeClr val="accent1">
                  <a:lumMod val="75000"/>
                </a:schemeClr>
              </a:solidFill>
            </a:endParaRPr>
          </a:p>
        </p:txBody>
      </p:sp>
      <p:sp>
        <p:nvSpPr>
          <p:cNvPr id="6" name="TextBox 5">
            <a:extLst>
              <a:ext uri="{FF2B5EF4-FFF2-40B4-BE49-F238E27FC236}">
                <a16:creationId xmlns:a16="http://schemas.microsoft.com/office/drawing/2014/main" id="{4FA91AD7-F80A-4A6B-B291-8FD2256AD349}"/>
              </a:ext>
            </a:extLst>
          </p:cNvPr>
          <p:cNvSpPr txBox="1"/>
          <p:nvPr/>
        </p:nvSpPr>
        <p:spPr>
          <a:xfrm>
            <a:off x="4730750" y="722750"/>
            <a:ext cx="4179887" cy="4778231"/>
          </a:xfrm>
          <a:prstGeom prst="rect">
            <a:avLst/>
          </a:prstGeom>
          <a:noFill/>
        </p:spPr>
        <p:txBody>
          <a:bodyPr wrap="square">
            <a:spAutoFit/>
          </a:bodyPr>
          <a:lstStyle/>
          <a:p>
            <a:pPr marL="0" lvl="1">
              <a:buClr>
                <a:schemeClr val="tx2">
                  <a:lumMod val="100000"/>
                </a:schemeClr>
              </a:buClr>
              <a:buSzPct val="100000"/>
            </a:pPr>
            <a:r>
              <a:rPr lang="en-AU" sz="1050" b="1" dirty="0">
                <a:highlight>
                  <a:srgbClr val="FFFF00"/>
                </a:highlight>
                <a:sym typeface="Arial" panose="020B0604020202020204" pitchFamily="34" charset="0"/>
              </a:rPr>
              <a:t>GENERAL</a:t>
            </a:r>
            <a:r>
              <a:rPr lang="en-AU" sz="1050" dirty="0">
                <a:highlight>
                  <a:srgbClr val="FFFF00"/>
                </a:highlight>
                <a:sym typeface="Arial" panose="020B0604020202020204" pitchFamily="34" charset="0"/>
              </a:rPr>
              <a:t> </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UK wants to be a net exporter of energy; TNOs are the ‘authorised’ exporters and seen as strategically key in the transition.  </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Connections &amp; permitting are a key timeline risk. 8 years avg.</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Diversity factor in network growth a key risk. Using 1:7 but some go for 1:1. This drives massive differences in capex and timing</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Data centres issue; they reserve capacity and then not using it. </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Batteries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We don’t really know how batteries work. The owners don’t know either and contracts change all the time.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The BESS Owner needs approval to connect a battery but doesn’t need approval to change the type of the contract, switching speed, etc. </a:t>
            </a:r>
          </a:p>
          <a:p>
            <a:pPr marL="516702" lvl="2"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EV</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3M vehicles by 2030 (10x growth in 8yrs).</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Chargers don’t work well. They are slow to charge.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Connections (of chargers) are expensive ($40-60k) for a $80k vehicle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UK don’t have garages in cities; street parking can’t charge </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0" lvl="1">
              <a:buClr>
                <a:schemeClr val="tx2">
                  <a:lumMod val="100000"/>
                </a:schemeClr>
              </a:buClr>
              <a:buSzPct val="100000"/>
            </a:pPr>
            <a:endParaRPr lang="en-AU" sz="1050" dirty="0">
              <a:sym typeface="Arial" panose="020B0604020202020204" pitchFamily="34" charset="0"/>
            </a:endParaRPr>
          </a:p>
        </p:txBody>
      </p:sp>
    </p:spTree>
    <p:extLst>
      <p:ext uri="{BB962C8B-B14F-4D97-AF65-F5344CB8AC3E}">
        <p14:creationId xmlns:p14="http://schemas.microsoft.com/office/powerpoint/2010/main" val="3483294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8B65-9FD9-4BA6-8B4D-4355C73E07E3}"/>
              </a:ext>
            </a:extLst>
          </p:cNvPr>
          <p:cNvSpPr>
            <a:spLocks noGrp="1"/>
          </p:cNvSpPr>
          <p:nvPr>
            <p:ph type="title"/>
          </p:nvPr>
        </p:nvSpPr>
        <p:spPr/>
        <p:txBody>
          <a:bodyPr>
            <a:normAutofit fontScale="90000"/>
          </a:bodyPr>
          <a:lstStyle/>
          <a:p>
            <a:r>
              <a:rPr lang="en-AU" dirty="0">
                <a:solidFill>
                  <a:schemeClr val="accent1">
                    <a:lumMod val="75000"/>
                  </a:schemeClr>
                </a:solidFill>
              </a:rPr>
              <a:t>Other notes	</a:t>
            </a:r>
          </a:p>
        </p:txBody>
      </p:sp>
      <p:sp>
        <p:nvSpPr>
          <p:cNvPr id="4" name="TextBox 3">
            <a:extLst>
              <a:ext uri="{FF2B5EF4-FFF2-40B4-BE49-F238E27FC236}">
                <a16:creationId xmlns:a16="http://schemas.microsoft.com/office/drawing/2014/main" id="{458E2C96-025D-4253-A84A-B55F668B9C4A}"/>
              </a:ext>
            </a:extLst>
          </p:cNvPr>
          <p:cNvSpPr txBox="1"/>
          <p:nvPr/>
        </p:nvSpPr>
        <p:spPr>
          <a:xfrm>
            <a:off x="233363" y="722750"/>
            <a:ext cx="4206875" cy="1708160"/>
          </a:xfrm>
          <a:prstGeom prst="rect">
            <a:avLst/>
          </a:prstGeom>
          <a:noFill/>
        </p:spPr>
        <p:txBody>
          <a:bodyPr wrap="square">
            <a:spAutoFit/>
          </a:bodyPr>
          <a:lstStyle/>
          <a:p>
            <a:pPr marL="0" lvl="1">
              <a:buClr>
                <a:schemeClr val="tx2">
                  <a:lumMod val="100000"/>
                </a:schemeClr>
              </a:buClr>
              <a:buSzPct val="100000"/>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Customer focus</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Customer connections always mentioned first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Customer (internal / external) and centre of decision making and performance measurement </a:t>
            </a:r>
          </a:p>
          <a:p>
            <a:pPr marL="342900" lvl="2">
              <a:buClr>
                <a:schemeClr val="tx2">
                  <a:lumMod val="100000"/>
                </a:schemeClr>
              </a:buClr>
              <a:buSzPct val="100000"/>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p:txBody>
      </p:sp>
      <p:sp>
        <p:nvSpPr>
          <p:cNvPr id="5" name="Title 1">
            <a:extLst>
              <a:ext uri="{FF2B5EF4-FFF2-40B4-BE49-F238E27FC236}">
                <a16:creationId xmlns:a16="http://schemas.microsoft.com/office/drawing/2014/main" id="{4762092A-4133-40D0-81C1-AE0145EBFB0C}"/>
              </a:ext>
            </a:extLst>
          </p:cNvPr>
          <p:cNvSpPr txBox="1">
            <a:spLocks/>
          </p:cNvSpPr>
          <p:nvPr/>
        </p:nvSpPr>
        <p:spPr>
          <a:xfrm>
            <a:off x="4859337" y="460751"/>
            <a:ext cx="3965577" cy="249299"/>
          </a:xfrm>
          <a:prstGeom prst="rect">
            <a:avLst/>
          </a:prstGeom>
        </p:spPr>
        <p:txBody>
          <a:bodyPr vert="horz" lIns="0" tIns="0" rIns="0" bIns="0" rtlCol="0" anchor="b">
            <a:normAutofit fontScale="90000" lnSpcReduction="20000"/>
          </a:bodyPr>
          <a:lstStyle>
            <a:lvl1pPr algn="l" defTabSz="685800" rtl="0" eaLnBrk="1" latinLnBrk="0" hangingPunct="1">
              <a:lnSpc>
                <a:spcPct val="90000"/>
              </a:lnSpc>
              <a:spcBef>
                <a:spcPct val="0"/>
              </a:spcBef>
              <a:buNone/>
              <a:defRPr sz="2400" b="1" kern="1200">
                <a:solidFill>
                  <a:schemeClr val="tx1"/>
                </a:solidFill>
                <a:latin typeface="+mj-lt"/>
                <a:ea typeface="Arial" charset="0"/>
                <a:cs typeface="Arial" charset="0"/>
                <a:sym typeface="Trebuchet MS" panose="020B0603020202020204" pitchFamily="34" charset="0"/>
              </a:defRPr>
            </a:lvl1pPr>
          </a:lstStyle>
          <a:p>
            <a:endParaRPr lang="en-AU" dirty="0">
              <a:solidFill>
                <a:schemeClr val="accent1">
                  <a:lumMod val="75000"/>
                </a:schemeClr>
              </a:solidFill>
            </a:endParaRPr>
          </a:p>
        </p:txBody>
      </p:sp>
      <p:sp>
        <p:nvSpPr>
          <p:cNvPr id="6" name="TextBox 5">
            <a:extLst>
              <a:ext uri="{FF2B5EF4-FFF2-40B4-BE49-F238E27FC236}">
                <a16:creationId xmlns:a16="http://schemas.microsoft.com/office/drawing/2014/main" id="{4FA91AD7-F80A-4A6B-B291-8FD2256AD349}"/>
              </a:ext>
            </a:extLst>
          </p:cNvPr>
          <p:cNvSpPr txBox="1"/>
          <p:nvPr/>
        </p:nvSpPr>
        <p:spPr>
          <a:xfrm>
            <a:off x="4730750" y="722750"/>
            <a:ext cx="4179887" cy="3808735"/>
          </a:xfrm>
          <a:prstGeom prst="rect">
            <a:avLst/>
          </a:prstGeom>
          <a:noFill/>
        </p:spPr>
        <p:txBody>
          <a:bodyPr wrap="square">
            <a:spAutoFit/>
          </a:bodyPr>
          <a:lstStyle/>
          <a:p>
            <a:pPr marL="0" lvl="1">
              <a:buClr>
                <a:schemeClr val="tx2">
                  <a:lumMod val="100000"/>
                </a:schemeClr>
              </a:buClr>
              <a:buSzPct val="100000"/>
            </a:pPr>
            <a:r>
              <a:rPr lang="en-AU" sz="1050" b="1" dirty="0">
                <a:highlight>
                  <a:srgbClr val="FFFF00"/>
                </a:highlight>
                <a:sym typeface="Arial" panose="020B0604020202020204" pitchFamily="34" charset="0"/>
              </a:rPr>
              <a:t>GENERAL</a:t>
            </a:r>
          </a:p>
          <a:p>
            <a:pPr marL="0" lvl="1">
              <a:buClr>
                <a:schemeClr val="tx2">
                  <a:lumMod val="100000"/>
                </a:schemeClr>
              </a:buClr>
              <a:buSzPct val="100000"/>
            </a:pPr>
            <a:endParaRPr lang="en-AU" sz="1050" b="1" dirty="0">
              <a:highlight>
                <a:srgbClr val="FFFF00"/>
              </a:highlight>
              <a:sym typeface="Arial" panose="020B0604020202020204" pitchFamily="34" charset="0"/>
            </a:endParaRPr>
          </a:p>
          <a:p>
            <a:pPr marL="0" lvl="1">
              <a:buClr>
                <a:schemeClr val="tx2">
                  <a:lumMod val="100000"/>
                </a:schemeClr>
              </a:buClr>
              <a:buSzPct val="100000"/>
            </a:pPr>
            <a:r>
              <a:rPr lang="en-AU" sz="1050" b="1" dirty="0">
                <a:highlight>
                  <a:srgbClr val="FFFF00"/>
                </a:highlight>
                <a:sym typeface="Arial" panose="020B0604020202020204" pitchFamily="34" charset="0"/>
              </a:rPr>
              <a:t>ITALY </a:t>
            </a:r>
          </a:p>
          <a:p>
            <a:pPr marL="0" lvl="1">
              <a:buClr>
                <a:schemeClr val="tx2">
                  <a:lumMod val="100000"/>
                </a:schemeClr>
              </a:buClr>
              <a:buSzPct val="100000"/>
            </a:pPr>
            <a:endParaRPr lang="en-AU" sz="1050" b="1" dirty="0">
              <a:highlight>
                <a:srgbClr val="FFFF00"/>
              </a:highlight>
              <a:sym typeface="Arial" panose="020B0604020202020204" pitchFamily="34" charset="0"/>
            </a:endParaRPr>
          </a:p>
          <a:p>
            <a:pPr marL="171450" lvl="1" indent="-171450">
              <a:buClr>
                <a:schemeClr val="tx2">
                  <a:lumMod val="100000"/>
                </a:schemeClr>
              </a:buClr>
              <a:buSzPct val="100000"/>
              <a:buFont typeface="Arial" panose="020B0604020202020204" pitchFamily="34" charset="0"/>
              <a:buChar char="•"/>
            </a:pPr>
            <a:r>
              <a:rPr lang="en-AU" sz="1050" dirty="0">
                <a:highlight>
                  <a:srgbClr val="FFFF00"/>
                </a:highlight>
                <a:sym typeface="Arial" panose="020B0604020202020204" pitchFamily="34" charset="0"/>
              </a:rPr>
              <a:t>Biogas at the centre of </a:t>
            </a:r>
            <a:r>
              <a:rPr lang="en-AU" sz="1050" dirty="0" err="1">
                <a:highlight>
                  <a:srgbClr val="FFFF00"/>
                </a:highlight>
                <a:sym typeface="Arial" panose="020B0604020202020204" pitchFamily="34" charset="0"/>
              </a:rPr>
              <a:t>Italgas</a:t>
            </a:r>
            <a:r>
              <a:rPr lang="en-AU" sz="1050" dirty="0">
                <a:highlight>
                  <a:srgbClr val="FFFF00"/>
                </a:highlight>
                <a:sym typeface="Arial" panose="020B0604020202020204" pitchFamily="34" charset="0"/>
              </a:rPr>
              <a:t> transition strategy. They have enough input fuel (actually exporting it as they have too much).</a:t>
            </a:r>
          </a:p>
          <a:p>
            <a:pPr marL="171450" lvl="1" indent="-171450">
              <a:buClr>
                <a:schemeClr val="tx2">
                  <a:lumMod val="100000"/>
                </a:schemeClr>
              </a:buClr>
              <a:buSzPct val="100000"/>
              <a:buFont typeface="Arial" panose="020B0604020202020204" pitchFamily="34" charset="0"/>
              <a:buChar char="•"/>
            </a:pPr>
            <a:endParaRPr lang="en-AU" sz="1050" dirty="0">
              <a:highlight>
                <a:srgbClr val="FFFF00"/>
              </a:highlight>
              <a:sym typeface="Arial" panose="020B0604020202020204" pitchFamily="34" charset="0"/>
            </a:endParaRPr>
          </a:p>
          <a:p>
            <a:pPr marL="171450" lvl="1" indent="-171450">
              <a:buClr>
                <a:schemeClr val="tx2">
                  <a:lumMod val="100000"/>
                </a:schemeClr>
              </a:buClr>
              <a:buSzPct val="100000"/>
              <a:buFont typeface="Arial" panose="020B0604020202020204" pitchFamily="34" charset="0"/>
              <a:buChar char="•"/>
            </a:pPr>
            <a:r>
              <a:rPr lang="en-AU" sz="1050" dirty="0">
                <a:highlight>
                  <a:srgbClr val="FFFF00"/>
                </a:highlight>
                <a:sym typeface="Arial" panose="020B0604020202020204" pitchFamily="34" charset="0"/>
              </a:rPr>
              <a:t>Formal test lab was setup to blend CH4 with Biomethane. Didn’t quite understand why required since biomethane is also CH4 however the quality of the gas varies and might have an impact within the system. </a:t>
            </a:r>
          </a:p>
          <a:p>
            <a:pPr marL="171450" lvl="1" indent="-171450">
              <a:buClr>
                <a:schemeClr val="tx2">
                  <a:lumMod val="100000"/>
                </a:schemeClr>
              </a:buClr>
              <a:buSzPct val="100000"/>
              <a:buFont typeface="Arial" panose="020B0604020202020204" pitchFamily="34" charset="0"/>
              <a:buChar char="•"/>
            </a:pPr>
            <a:endParaRPr lang="en-AU" sz="1050" dirty="0">
              <a:highlight>
                <a:srgbClr val="FFFF00"/>
              </a:highlight>
              <a:sym typeface="Arial" panose="020B0604020202020204" pitchFamily="34" charset="0"/>
            </a:endParaRPr>
          </a:p>
          <a:p>
            <a:pPr marL="171450" lvl="1" indent="-171450">
              <a:buClr>
                <a:schemeClr val="tx2">
                  <a:lumMod val="100000"/>
                </a:schemeClr>
              </a:buClr>
              <a:buSzPct val="100000"/>
              <a:buFont typeface="Arial" panose="020B0604020202020204" pitchFamily="34" charset="0"/>
              <a:buChar char="•"/>
            </a:pPr>
            <a:r>
              <a:rPr lang="en-AU" sz="1050" dirty="0">
                <a:highlight>
                  <a:srgbClr val="FFFF00"/>
                </a:highlight>
                <a:sym typeface="Arial" panose="020B0604020202020204" pitchFamily="34" charset="0"/>
              </a:rPr>
              <a:t>Utilities not involved in production but facilitating it on the biogas side and connection side  </a:t>
            </a:r>
          </a:p>
          <a:p>
            <a:pPr marL="171450" lvl="1" indent="-171450">
              <a:buClr>
                <a:schemeClr val="tx2">
                  <a:lumMod val="100000"/>
                </a:schemeClr>
              </a:buClr>
              <a:buSzPct val="100000"/>
              <a:buFont typeface="Arial" panose="020B0604020202020204" pitchFamily="34" charset="0"/>
              <a:buChar char="•"/>
            </a:pPr>
            <a:endParaRPr lang="en-AU" sz="1050" dirty="0">
              <a:highlight>
                <a:srgbClr val="FFFF00"/>
              </a:highlight>
              <a:sym typeface="Arial" panose="020B0604020202020204" pitchFamily="34" charset="0"/>
            </a:endParaRPr>
          </a:p>
          <a:p>
            <a:pPr marL="171450" lvl="1" indent="-171450">
              <a:buClr>
                <a:schemeClr val="tx2">
                  <a:lumMod val="100000"/>
                </a:schemeClr>
              </a:buClr>
              <a:buSzPct val="100000"/>
              <a:buFont typeface="Arial" panose="020B0604020202020204" pitchFamily="34" charset="0"/>
              <a:buChar char="•"/>
            </a:pPr>
            <a:r>
              <a:rPr lang="en-AU" sz="1050" dirty="0">
                <a:highlight>
                  <a:srgbClr val="FFFF00"/>
                </a:highlight>
                <a:sym typeface="Arial" panose="020B0604020202020204" pitchFamily="34" charset="0"/>
              </a:rPr>
              <a:t>H2 not seen as a solution before 2030 and </a:t>
            </a:r>
            <a:r>
              <a:rPr lang="en-AU" sz="1050" dirty="0" err="1">
                <a:highlight>
                  <a:srgbClr val="FFFF00"/>
                </a:highlight>
                <a:sym typeface="Arial" panose="020B0604020202020204" pitchFamily="34" charset="0"/>
              </a:rPr>
              <a:t>Italgas</a:t>
            </a:r>
            <a:r>
              <a:rPr lang="en-AU" sz="1050" dirty="0">
                <a:highlight>
                  <a:srgbClr val="FFFF00"/>
                </a:highlight>
                <a:sym typeface="Arial" panose="020B0604020202020204" pitchFamily="34" charset="0"/>
              </a:rPr>
              <a:t> is not considering it as immediate strategic theme. SNAM has a different view and Enel is not involved with gas at all. Nevertheless they are all assessing their assets and designing future systems for H2 compatibility. </a:t>
            </a:r>
          </a:p>
          <a:p>
            <a:pPr marL="171450" lvl="1" indent="-171450">
              <a:buClr>
                <a:schemeClr val="tx2">
                  <a:lumMod val="100000"/>
                </a:schemeClr>
              </a:buClr>
              <a:buSzPct val="100000"/>
              <a:buFont typeface="Arial" panose="020B0604020202020204" pitchFamily="34" charset="0"/>
              <a:buChar char="•"/>
            </a:pPr>
            <a:endParaRPr lang="en-AU" sz="1050" dirty="0">
              <a:highlight>
                <a:srgbClr val="FFFF00"/>
              </a:highlight>
              <a:sym typeface="Arial" panose="020B0604020202020204" pitchFamily="34" charset="0"/>
            </a:endParaRPr>
          </a:p>
          <a:p>
            <a:pPr marL="0" lvl="1">
              <a:buClr>
                <a:schemeClr val="tx2">
                  <a:lumMod val="100000"/>
                </a:schemeClr>
              </a:buClr>
              <a:buSzPct val="100000"/>
            </a:pPr>
            <a:endParaRPr lang="en-AU" sz="1050" dirty="0">
              <a:sym typeface="Arial" panose="020B0604020202020204" pitchFamily="34" charset="0"/>
            </a:endParaRPr>
          </a:p>
          <a:p>
            <a:pPr marL="0" lvl="1">
              <a:buClr>
                <a:schemeClr val="tx2">
                  <a:lumMod val="100000"/>
                </a:schemeClr>
              </a:buClr>
              <a:buSzPct val="100000"/>
            </a:pPr>
            <a:endParaRPr lang="en-AU" sz="1050" dirty="0">
              <a:sym typeface="Arial" panose="020B0604020202020204" pitchFamily="34" charset="0"/>
            </a:endParaRPr>
          </a:p>
        </p:txBody>
      </p:sp>
    </p:spTree>
    <p:extLst>
      <p:ext uri="{BB962C8B-B14F-4D97-AF65-F5344CB8AC3E}">
        <p14:creationId xmlns:p14="http://schemas.microsoft.com/office/powerpoint/2010/main" val="3204687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0A0070-DB3F-4026-84FF-CFE0AC266C2F}"/>
              </a:ext>
            </a:extLst>
          </p:cNvPr>
          <p:cNvPicPr>
            <a:picLocks noChangeAspect="1"/>
          </p:cNvPicPr>
          <p:nvPr/>
        </p:nvPicPr>
        <p:blipFill>
          <a:blip r:embed="rId2"/>
          <a:stretch>
            <a:fillRect/>
          </a:stretch>
        </p:blipFill>
        <p:spPr>
          <a:xfrm>
            <a:off x="338031" y="306895"/>
            <a:ext cx="3674037" cy="1508458"/>
          </a:xfrm>
          <a:prstGeom prst="rect">
            <a:avLst/>
          </a:prstGeom>
        </p:spPr>
      </p:pic>
      <p:sp>
        <p:nvSpPr>
          <p:cNvPr id="7" name="TextColumnContent">
            <a:extLst>
              <a:ext uri="{FF2B5EF4-FFF2-40B4-BE49-F238E27FC236}">
                <a16:creationId xmlns:a16="http://schemas.microsoft.com/office/drawing/2014/main" id="{E13E8B53-36E7-4050-AC98-849EECC9AF17}"/>
              </a:ext>
            </a:extLst>
          </p:cNvPr>
          <p:cNvSpPr>
            <a:spLocks noChangeArrowheads="1"/>
          </p:cNvSpPr>
          <p:nvPr/>
        </p:nvSpPr>
        <p:spPr bwMode="gray">
          <a:xfrm>
            <a:off x="582853" y="2024397"/>
            <a:ext cx="4217747" cy="1094706"/>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600" dirty="0">
                <a:sym typeface="Arial" panose="020B0604020202020204" pitchFamily="34" charset="0"/>
              </a:rPr>
              <a:t>29% of Great Britain Electricity Distribution</a:t>
            </a:r>
          </a:p>
          <a:p>
            <a:pPr marL="173802" lvl="1" indent="-173802">
              <a:buClr>
                <a:schemeClr val="tx2">
                  <a:lumMod val="100000"/>
                </a:schemeClr>
              </a:buClr>
              <a:buSzPct val="100000"/>
              <a:buFont typeface="Trebuchet MS" panose="020B0603020202020204" pitchFamily="34" charset="0"/>
              <a:buChar char="•"/>
            </a:pPr>
            <a:r>
              <a:rPr lang="en-AU" sz="1600" dirty="0">
                <a:sym typeface="Arial" panose="020B0604020202020204" pitchFamily="34" charset="0"/>
              </a:rPr>
              <a:t>£1.8 billion annual revenue</a:t>
            </a:r>
          </a:p>
          <a:p>
            <a:pPr marL="173802" lvl="1" indent="-173802">
              <a:buClr>
                <a:schemeClr val="tx2">
                  <a:lumMod val="100000"/>
                </a:schemeClr>
              </a:buClr>
              <a:buSzPct val="100000"/>
              <a:buFont typeface="Trebuchet MS" panose="020B0603020202020204" pitchFamily="34" charset="0"/>
              <a:buChar char="•"/>
            </a:pPr>
            <a:r>
              <a:rPr lang="en-AU" sz="1600" dirty="0">
                <a:sym typeface="Arial" panose="020B0604020202020204" pitchFamily="34" charset="0"/>
              </a:rPr>
              <a:t>8.3M customers 5,500 employees </a:t>
            </a:r>
          </a:p>
          <a:p>
            <a:pPr marL="173802" lvl="1" indent="-173802">
              <a:buClr>
                <a:schemeClr val="tx2">
                  <a:lumMod val="100000"/>
                </a:schemeClr>
              </a:buClr>
              <a:buSzPct val="100000"/>
              <a:buFont typeface="Trebuchet MS" panose="020B0603020202020204" pitchFamily="34" charset="0"/>
              <a:buChar char="•"/>
            </a:pPr>
            <a:r>
              <a:rPr lang="en-AU" sz="1600" dirty="0">
                <a:sym typeface="Arial" panose="020B0604020202020204" pitchFamily="34" charset="0"/>
              </a:rPr>
              <a:t>14 GW peak demand </a:t>
            </a:r>
          </a:p>
          <a:p>
            <a:pPr marL="173802" lvl="1" indent="-173802">
              <a:buClr>
                <a:schemeClr val="tx2">
                  <a:lumMod val="100000"/>
                </a:schemeClr>
              </a:buClr>
              <a:buSzPct val="100000"/>
              <a:buFont typeface="Trebuchet MS" panose="020B0603020202020204" pitchFamily="34" charset="0"/>
              <a:buChar char="•"/>
            </a:pPr>
            <a:r>
              <a:rPr lang="en-AU" sz="1600" dirty="0">
                <a:sym typeface="Arial" panose="020B0604020202020204" pitchFamily="34" charset="0"/>
              </a:rPr>
              <a:t>190,000 km power lines</a:t>
            </a:r>
          </a:p>
          <a:p>
            <a:pPr marL="173802" lvl="1" indent="-173802">
              <a:buClr>
                <a:schemeClr val="tx2">
                  <a:lumMod val="100000"/>
                </a:schemeClr>
              </a:buClr>
              <a:buSzPct val="100000"/>
              <a:buFont typeface="Trebuchet MS" panose="020B0603020202020204" pitchFamily="34" charset="0"/>
              <a:buChar char="•"/>
            </a:pPr>
            <a:r>
              <a:rPr lang="en-AU" sz="1600" dirty="0">
                <a:sym typeface="Arial" panose="020B0604020202020204" pitchFamily="34" charset="0"/>
              </a:rPr>
              <a:t>8.4 GW Distributed Generation</a:t>
            </a:r>
          </a:p>
          <a:p>
            <a:pPr marL="173802" lvl="1" indent="-173802">
              <a:buClr>
                <a:schemeClr val="tx2">
                  <a:lumMod val="100000"/>
                </a:schemeClr>
              </a:buClr>
              <a:buSzPct val="100000"/>
              <a:buFont typeface="Trebuchet MS" panose="020B0603020202020204" pitchFamily="34" charset="0"/>
              <a:buChar char="•"/>
            </a:pPr>
            <a:r>
              <a:rPr lang="en-AU" sz="1600" dirty="0">
                <a:sym typeface="Arial" panose="020B0604020202020204" pitchFamily="34" charset="0"/>
              </a:rPr>
              <a:t>Network prices account for 16% of total electricity bill</a:t>
            </a:r>
          </a:p>
          <a:p>
            <a:pPr marL="173802" lvl="1" indent="-173802">
              <a:buClr>
                <a:schemeClr val="tx2">
                  <a:lumMod val="100000"/>
                </a:schemeClr>
              </a:buClr>
              <a:buSzPct val="100000"/>
              <a:buFont typeface="Trebuchet MS" panose="020B0603020202020204" pitchFamily="34" charset="0"/>
              <a:buChar char="•"/>
            </a:pPr>
            <a:endParaRPr lang="en-AU" sz="160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600" dirty="0">
              <a:sym typeface="Arial" panose="020B0604020202020204" pitchFamily="34" charset="0"/>
            </a:endParaRPr>
          </a:p>
        </p:txBody>
      </p:sp>
      <p:pic>
        <p:nvPicPr>
          <p:cNvPr id="44034" name="Picture 2" descr="DNO Areas UK Power Networks">
            <a:extLst>
              <a:ext uri="{FF2B5EF4-FFF2-40B4-BE49-F238E27FC236}">
                <a16:creationId xmlns:a16="http://schemas.microsoft.com/office/drawing/2014/main" id="{0BDE7184-64B5-4BB6-8D30-1E1C72252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114" y="1122828"/>
            <a:ext cx="4131999" cy="344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986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8B65-9FD9-4BA6-8B4D-4355C73E07E3}"/>
              </a:ext>
            </a:extLst>
          </p:cNvPr>
          <p:cNvSpPr>
            <a:spLocks noGrp="1"/>
          </p:cNvSpPr>
          <p:nvPr>
            <p:ph type="title"/>
          </p:nvPr>
        </p:nvSpPr>
        <p:spPr/>
        <p:txBody>
          <a:bodyPr>
            <a:normAutofit fontScale="90000"/>
          </a:bodyPr>
          <a:lstStyle/>
          <a:p>
            <a:r>
              <a:rPr lang="en-AU" dirty="0">
                <a:solidFill>
                  <a:schemeClr val="accent1">
                    <a:lumMod val="75000"/>
                  </a:schemeClr>
                </a:solidFill>
              </a:rPr>
              <a:t>Other note</a:t>
            </a:r>
          </a:p>
        </p:txBody>
      </p:sp>
      <p:sp>
        <p:nvSpPr>
          <p:cNvPr id="4" name="TextBox 3">
            <a:extLst>
              <a:ext uri="{FF2B5EF4-FFF2-40B4-BE49-F238E27FC236}">
                <a16:creationId xmlns:a16="http://schemas.microsoft.com/office/drawing/2014/main" id="{458E2C96-025D-4253-A84A-B55F668B9C4A}"/>
              </a:ext>
            </a:extLst>
          </p:cNvPr>
          <p:cNvSpPr txBox="1"/>
          <p:nvPr/>
        </p:nvSpPr>
        <p:spPr>
          <a:xfrm>
            <a:off x="233363" y="803541"/>
            <a:ext cx="4206875" cy="4939814"/>
          </a:xfrm>
          <a:prstGeom prst="rect">
            <a:avLst/>
          </a:prstGeom>
          <a:noFill/>
        </p:spPr>
        <p:txBody>
          <a:bodyPr wrap="square">
            <a:spAutoFit/>
          </a:bodyPr>
          <a:lstStyle/>
          <a:p>
            <a:pPr marL="0" lvl="1">
              <a:buClr>
                <a:schemeClr val="tx2">
                  <a:lumMod val="100000"/>
                </a:schemeClr>
              </a:buClr>
              <a:buSzPct val="100000"/>
            </a:pPr>
            <a:r>
              <a:rPr lang="en-AU" sz="1050" b="1" dirty="0">
                <a:highlight>
                  <a:srgbClr val="FFFF00"/>
                </a:highlight>
                <a:sym typeface="Arial" panose="020B0604020202020204" pitchFamily="34" charset="0"/>
              </a:rPr>
              <a:t>DIGITAL – INNOVATION - DATA ANALYTICS</a:t>
            </a:r>
          </a:p>
          <a:p>
            <a:pPr marL="0" lvl="1">
              <a:buClr>
                <a:schemeClr val="tx2">
                  <a:lumMod val="100000"/>
                </a:schemeClr>
              </a:buClr>
              <a:buSzPct val="100000"/>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Regulator – next 5 years asking for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Capex $170m pa. 20% increase</a:t>
            </a:r>
          </a:p>
          <a:p>
            <a:pPr marL="516702" lvl="2" indent="-173802">
              <a:buClr>
                <a:schemeClr val="tx2">
                  <a:lumMod val="100000"/>
                </a:schemeClr>
              </a:buClr>
              <a:buSzPct val="100000"/>
              <a:buFont typeface="Trebuchet MS" panose="020B0603020202020204" pitchFamily="34" charset="0"/>
              <a:buChar char="•"/>
            </a:pPr>
            <a:r>
              <a:rPr lang="en-AU" sz="1050" dirty="0" err="1">
                <a:highlight>
                  <a:srgbClr val="FFFF00"/>
                </a:highlight>
                <a:sym typeface="Arial" panose="020B0604020202020204" pitchFamily="34" charset="0"/>
              </a:rPr>
              <a:t>Opex</a:t>
            </a:r>
            <a:r>
              <a:rPr lang="en-AU" sz="1050" dirty="0">
                <a:highlight>
                  <a:srgbClr val="FFFF00"/>
                </a:highlight>
                <a:sym typeface="Arial" panose="020B0604020202020204" pitchFamily="34" charset="0"/>
              </a:rPr>
              <a:t> $40m pa. 15% increase; cyber not included </a:t>
            </a:r>
          </a:p>
          <a:p>
            <a:pPr marL="516702" lvl="2"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Capitalise SaaS (Regulator ok; accountants not ok; change laws)</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Data Analytics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5 ppl; been there for 3 years; dynamic; fast paced; high energy; not buried inside IT/Digital to ensure not ‘squashed’ by digital imperatives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Always start from a business objective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Performance measured by cost reduction / response time reduction / safety; nothing else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Sponsor by EGM (business) ; single point of decision</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Measured by business. ‘doesn’t matter what we think’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The business decides if we perform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12 weekly sprints; focus on actions only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Examples: </a:t>
            </a:r>
          </a:p>
          <a:p>
            <a:pPr marL="859602" lvl="3"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Estimated restoration time predictor </a:t>
            </a:r>
          </a:p>
          <a:p>
            <a:pPr marL="859602" lvl="3"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LV network utilisation predictor </a:t>
            </a:r>
          </a:p>
          <a:p>
            <a:pPr marL="859602" lvl="3"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Procurement optimiser toolkit </a:t>
            </a:r>
          </a:p>
          <a:p>
            <a:pPr marL="859602" lvl="3"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Cable route design optimiser </a:t>
            </a:r>
          </a:p>
          <a:p>
            <a:pPr marL="859602" lvl="3"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Vegetation management risk &amp; value optimiser </a:t>
            </a:r>
          </a:p>
          <a:p>
            <a:pPr marL="859602" lvl="3"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Connecting small services budget optimisation </a:t>
            </a:r>
          </a:p>
          <a:p>
            <a:pPr marL="0" lvl="1">
              <a:buClr>
                <a:schemeClr val="tx2">
                  <a:lumMod val="100000"/>
                </a:schemeClr>
              </a:buClr>
              <a:buSzPct val="100000"/>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p:txBody>
      </p:sp>
      <p:sp>
        <p:nvSpPr>
          <p:cNvPr id="5" name="Title 1">
            <a:extLst>
              <a:ext uri="{FF2B5EF4-FFF2-40B4-BE49-F238E27FC236}">
                <a16:creationId xmlns:a16="http://schemas.microsoft.com/office/drawing/2014/main" id="{4762092A-4133-40D0-81C1-AE0145EBFB0C}"/>
              </a:ext>
            </a:extLst>
          </p:cNvPr>
          <p:cNvSpPr txBox="1">
            <a:spLocks/>
          </p:cNvSpPr>
          <p:nvPr/>
        </p:nvSpPr>
        <p:spPr>
          <a:xfrm>
            <a:off x="4859337" y="460751"/>
            <a:ext cx="3965577" cy="249299"/>
          </a:xfrm>
          <a:prstGeom prst="rect">
            <a:avLst/>
          </a:prstGeom>
        </p:spPr>
        <p:txBody>
          <a:bodyPr vert="horz" lIns="0" tIns="0" rIns="0" bIns="0" rtlCol="0" anchor="b">
            <a:normAutofit fontScale="90000" lnSpcReduction="20000"/>
          </a:bodyPr>
          <a:lstStyle>
            <a:lvl1pPr algn="l" defTabSz="685800" rtl="0" eaLnBrk="1" latinLnBrk="0" hangingPunct="1">
              <a:lnSpc>
                <a:spcPct val="90000"/>
              </a:lnSpc>
              <a:spcBef>
                <a:spcPct val="0"/>
              </a:spcBef>
              <a:buNone/>
              <a:defRPr sz="2400" b="1" kern="1200">
                <a:solidFill>
                  <a:schemeClr val="tx1"/>
                </a:solidFill>
                <a:latin typeface="+mj-lt"/>
                <a:ea typeface="Arial" charset="0"/>
                <a:cs typeface="Arial" charset="0"/>
                <a:sym typeface="Trebuchet MS" panose="020B0603020202020204" pitchFamily="34" charset="0"/>
              </a:defRPr>
            </a:lvl1pPr>
          </a:lstStyle>
          <a:p>
            <a:endParaRPr lang="en-AU" dirty="0">
              <a:solidFill>
                <a:schemeClr val="accent1">
                  <a:lumMod val="75000"/>
                </a:schemeClr>
              </a:solidFill>
            </a:endParaRPr>
          </a:p>
        </p:txBody>
      </p:sp>
      <p:sp>
        <p:nvSpPr>
          <p:cNvPr id="6" name="TextBox 5">
            <a:extLst>
              <a:ext uri="{FF2B5EF4-FFF2-40B4-BE49-F238E27FC236}">
                <a16:creationId xmlns:a16="http://schemas.microsoft.com/office/drawing/2014/main" id="{4FA91AD7-F80A-4A6B-B291-8FD2256AD349}"/>
              </a:ext>
            </a:extLst>
          </p:cNvPr>
          <p:cNvSpPr txBox="1"/>
          <p:nvPr/>
        </p:nvSpPr>
        <p:spPr>
          <a:xfrm>
            <a:off x="4645027" y="457733"/>
            <a:ext cx="4179887" cy="4455066"/>
          </a:xfrm>
          <a:prstGeom prst="rect">
            <a:avLst/>
          </a:prstGeom>
          <a:noFill/>
        </p:spPr>
        <p:txBody>
          <a:bodyPr wrap="square">
            <a:spAutoFit/>
          </a:bodyPr>
          <a:lstStyle/>
          <a:p>
            <a:pPr marL="0" lvl="1">
              <a:buClr>
                <a:schemeClr val="tx2">
                  <a:lumMod val="100000"/>
                </a:schemeClr>
              </a:buClr>
              <a:buSzPct val="100000"/>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Cyber security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OT/Infrastructure key theme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IBM manage SOCS &amp; Cyber with rest done inhouse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Monthly ‘clicking’ test. 2.5% failure rate </a:t>
            </a:r>
          </a:p>
          <a:p>
            <a:pPr marL="516702" lvl="2"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Budget 3m IT Cyber; $3m OT cyber </a:t>
            </a:r>
          </a:p>
          <a:p>
            <a:pPr marL="516702" lvl="2"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Digitalisation at the centre of transition to net zero emissions. There is a view in Europe (at least those that we have visited) that transition cant be done without digital transformation</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Heavy focus on IoT - </a:t>
            </a:r>
            <a:r>
              <a:rPr lang="en-AU" sz="1050" dirty="0" err="1">
                <a:highlight>
                  <a:srgbClr val="FFFF00"/>
                </a:highlight>
                <a:sym typeface="Arial" panose="020B0604020202020204" pitchFamily="34" charset="0"/>
              </a:rPr>
              <a:t>isation</a:t>
            </a:r>
            <a:r>
              <a:rPr lang="en-AU" sz="1050" dirty="0">
                <a:highlight>
                  <a:srgbClr val="FFFF00"/>
                </a:highlight>
                <a:sym typeface="Arial" panose="020B0604020202020204" pitchFamily="34" charset="0"/>
              </a:rPr>
              <a:t>…. Basically installing sensors and collecting / analysing data. Initially I though they will talk a lot about smart meters (which they did) but also they are expanding that into what they call ‘Digital Employee Journey’ starting from recruitment, onboarding, construction site remote monitoring, digital / real time accounting of progress on each site, remote control of assets by site personnel (as authorised)… </a:t>
            </a:r>
          </a:p>
          <a:p>
            <a:pPr marL="173802" lvl="1"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err="1">
                <a:highlight>
                  <a:srgbClr val="FFFF00"/>
                </a:highlight>
                <a:sym typeface="Arial" panose="020B0604020202020204" pitchFamily="34" charset="0"/>
              </a:rPr>
              <a:t>Italgas</a:t>
            </a:r>
            <a:r>
              <a:rPr lang="en-AU" sz="1050" dirty="0">
                <a:highlight>
                  <a:srgbClr val="FFFF00"/>
                </a:highlight>
                <a:sym typeface="Arial" panose="020B0604020202020204" pitchFamily="34" charset="0"/>
              </a:rPr>
              <a:t> decided on their own system DANA (Digital Advanced Network Analytics) which from description seems to be a </a:t>
            </a:r>
            <a:r>
              <a:rPr lang="en-AU" sz="1050" dirty="0" err="1">
                <a:highlight>
                  <a:srgbClr val="FFFF00"/>
                </a:highlight>
                <a:sym typeface="Arial" panose="020B0604020202020204" pitchFamily="34" charset="0"/>
              </a:rPr>
              <a:t>SCADA+Asset</a:t>
            </a:r>
            <a:r>
              <a:rPr lang="en-AU" sz="1050" dirty="0">
                <a:highlight>
                  <a:srgbClr val="FFFF00"/>
                </a:highlight>
                <a:sym typeface="Arial" panose="020B0604020202020204" pitchFamily="34" charset="0"/>
              </a:rPr>
              <a:t> Management in one platform.  (using customised ESCI) </a:t>
            </a:r>
          </a:p>
          <a:p>
            <a:pPr marL="173802" lvl="1" indent="-173802">
              <a:buClr>
                <a:schemeClr val="tx2">
                  <a:lumMod val="100000"/>
                </a:schemeClr>
              </a:buClr>
              <a:buSzPct val="100000"/>
              <a:buFont typeface="Trebuchet MS" panose="020B0603020202020204" pitchFamily="34" charset="0"/>
              <a:buChar char="•"/>
            </a:pPr>
            <a:r>
              <a:rPr lang="en-AU" sz="1050" dirty="0">
                <a:highlight>
                  <a:srgbClr val="FFFF00"/>
                </a:highlight>
                <a:sym typeface="Arial" panose="020B0604020202020204" pitchFamily="34" charset="0"/>
              </a:rPr>
              <a:t>Data analytics and Digital Factory kept separate from IT </a:t>
            </a:r>
          </a:p>
          <a:p>
            <a:pPr marL="0" lvl="1">
              <a:buClr>
                <a:schemeClr val="tx2">
                  <a:lumMod val="100000"/>
                </a:schemeClr>
              </a:buClr>
              <a:buSzPct val="100000"/>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0" lvl="1">
              <a:buClr>
                <a:schemeClr val="tx2">
                  <a:lumMod val="100000"/>
                </a:schemeClr>
              </a:buClr>
              <a:buSzPct val="100000"/>
            </a:pPr>
            <a:endParaRPr lang="en-AU" sz="1050" dirty="0">
              <a:sym typeface="Arial" panose="020B0604020202020204" pitchFamily="34" charset="0"/>
            </a:endParaRPr>
          </a:p>
        </p:txBody>
      </p:sp>
    </p:spTree>
    <p:extLst>
      <p:ext uri="{BB962C8B-B14F-4D97-AF65-F5344CB8AC3E}">
        <p14:creationId xmlns:p14="http://schemas.microsoft.com/office/powerpoint/2010/main" val="3082211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10AF-3C82-7A40-63CC-6692E4EA630D}"/>
              </a:ext>
            </a:extLst>
          </p:cNvPr>
          <p:cNvSpPr>
            <a:spLocks noGrp="1"/>
          </p:cNvSpPr>
          <p:nvPr>
            <p:ph type="title"/>
          </p:nvPr>
        </p:nvSpPr>
        <p:spPr/>
        <p:txBody>
          <a:bodyPr>
            <a:normAutofit fontScale="90000"/>
          </a:bodyPr>
          <a:lstStyle/>
          <a:p>
            <a:r>
              <a:rPr lang="en-AU" dirty="0"/>
              <a:t>APPENDIX </a:t>
            </a:r>
          </a:p>
        </p:txBody>
      </p:sp>
    </p:spTree>
    <p:extLst>
      <p:ext uri="{BB962C8B-B14F-4D97-AF65-F5344CB8AC3E}">
        <p14:creationId xmlns:p14="http://schemas.microsoft.com/office/powerpoint/2010/main" val="2329755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dirty="0">
                <a:latin typeface="+mn-lt"/>
                <a:cs typeface="Arial" panose="020B0604020202020204" pitchFamily="34" charset="0"/>
                <a:sym typeface="Arial" panose="020B0604020202020204" pitchFamily="34" charset="0"/>
              </a:rPr>
              <a:t>UK </a:t>
            </a:r>
            <a:r>
              <a:rPr lang="en-AU" dirty="0" err="1">
                <a:latin typeface="+mn-lt"/>
                <a:cs typeface="Arial" panose="020B0604020202020204" pitchFamily="34" charset="0"/>
                <a:sym typeface="Arial" panose="020B0604020202020204" pitchFamily="34" charset="0"/>
              </a:rPr>
              <a:t>PowerNetworks</a:t>
            </a:r>
            <a:endParaRPr lang="en-AU" dirty="0">
              <a:latin typeface="+mn-lt"/>
              <a:cs typeface="Arial" panose="020B0604020202020204" pitchFamily="34" charset="0"/>
              <a:sym typeface="Arial" panose="020B0604020202020204" pitchFamily="34" charset="0"/>
            </a:endParaRPr>
          </a:p>
        </p:txBody>
      </p:sp>
      <p:sp>
        <p:nvSpPr>
          <p:cNvPr id="14" name="ColumnHeader"/>
          <p:cNvSpPr>
            <a:spLocks noChangeArrowheads="1"/>
          </p:cNvSpPr>
          <p:nvPr/>
        </p:nvSpPr>
        <p:spPr bwMode="gray">
          <a:xfrm>
            <a:off x="573846" y="963798"/>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Key Statistics</a:t>
            </a:r>
          </a:p>
        </p:txBody>
      </p:sp>
      <p:sp>
        <p:nvSpPr>
          <p:cNvPr id="15" name="TextColumnContent"/>
          <p:cNvSpPr>
            <a:spLocks noChangeArrowheads="1"/>
          </p:cNvSpPr>
          <p:nvPr/>
        </p:nvSpPr>
        <p:spPr bwMode="gray">
          <a:xfrm>
            <a:off x="573846" y="1286872"/>
            <a:ext cx="3657035" cy="1094706"/>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£1.8 billion annual revenue</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£ 80 Million of annual incentive payments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5,500 employees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8.3 Million electricity distribution customers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8.4 GW Distributed Generation</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16 GW peak demand</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£ 1.2 Billion of asset investment 2023 to 2038</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DNSP operates from 132kV down</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Network prices account for 16% of total electricity bill</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CKI pulled out of sale to Macquarie earlier this year (1.7-1.8x) due to escalating inflation</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
        <p:nvSpPr>
          <p:cNvPr id="16" name="ColumnHeader"/>
          <p:cNvSpPr>
            <a:spLocks noChangeArrowheads="1"/>
          </p:cNvSpPr>
          <p:nvPr/>
        </p:nvSpPr>
        <p:spPr bwMode="gray">
          <a:xfrm>
            <a:off x="4893655" y="963798"/>
            <a:ext cx="3657036"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The big picture</a:t>
            </a:r>
          </a:p>
        </p:txBody>
      </p:sp>
      <p:sp>
        <p:nvSpPr>
          <p:cNvPr id="17" name="TextColumnContent"/>
          <p:cNvSpPr>
            <a:spLocks noChangeArrowheads="1"/>
          </p:cNvSpPr>
          <p:nvPr/>
        </p:nvSpPr>
        <p:spPr bwMode="gray">
          <a:xfrm>
            <a:off x="4666858" y="1286871"/>
            <a:ext cx="4413642" cy="3559433"/>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A large, efficient, performance driven ED business</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Want to stay under the radar, head office very modest </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Highest network reliability and CSAT scores (94%) in the Industry.</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Targets to </a:t>
            </a:r>
            <a:r>
              <a:rPr lang="en-US" sz="1050" dirty="0" err="1">
                <a:sym typeface="Arial" panose="020B0604020202020204" pitchFamily="34" charset="0"/>
              </a:rPr>
              <a:t>maximise</a:t>
            </a:r>
            <a:r>
              <a:rPr lang="en-US" sz="1050" dirty="0">
                <a:sym typeface="Arial" panose="020B0604020202020204" pitchFamily="34" charset="0"/>
              </a:rPr>
              <a:t> incentive payments (</a:t>
            </a:r>
            <a:r>
              <a:rPr lang="en-AU" sz="1050" dirty="0">
                <a:sym typeface="Arial" panose="020B0604020202020204" pitchFamily="34" charset="0"/>
              </a:rPr>
              <a:t>Reliability, customer service, stakeholder engagement) </a:t>
            </a:r>
            <a:r>
              <a:rPr lang="en-US" sz="1050" dirty="0">
                <a:sym typeface="Arial" panose="020B0604020202020204" pitchFamily="34" charset="0"/>
              </a:rPr>
              <a:t>and any Ofgem Innovation funding (</a:t>
            </a:r>
            <a:r>
              <a:rPr lang="en-AU" sz="1050" dirty="0">
                <a:sym typeface="Arial" panose="020B0604020202020204" pitchFamily="34" charset="0"/>
              </a:rPr>
              <a:t>~5% revenue uplift)</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Extensive growth in DER</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Want to ensure they are not a bottleneck, provide flexibility</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Expect 10 fold growth in EV to 2030</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Slowly starting to sing from the Digital hymn book </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Technology stack has fallen behind, plan to catch up next AA   </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Have progressed with Smart Grid but hampered by lack of smart meters</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limited Agile techniques/development to date but plan to expand (a little)</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recognition of value derived from data and analytical skills</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Significant improvement made in Customer Service over last 5 years</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Very metric driven + extensive use of independent surveys</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Use data to understand and improve performance</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Very disciplined approach to customer journey changes</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Finance love counting the $$ and provide commercial acumen</a:t>
            </a:r>
          </a:p>
          <a:p>
            <a:pPr marL="413078" lvl="2" indent="-214277">
              <a:buClr>
                <a:schemeClr val="tx2">
                  <a:lumMod val="100000"/>
                </a:schemeClr>
              </a:buClr>
              <a:buSzPct val="100000"/>
              <a:buFont typeface="Arial" panose="020B0604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olidFill>
                <a:schemeClr val="accent1"/>
              </a:solidFill>
              <a:latin typeface="Century Gothic" panose="020B0502020202020204" pitchFamily="34" charset="0"/>
              <a:sym typeface="Arial" panose="020B0604020202020204" pitchFamily="34" charset="0"/>
            </a:endParaRP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pic>
        <p:nvPicPr>
          <p:cNvPr id="7" name="Picture 6">
            <a:extLst>
              <a:ext uri="{FF2B5EF4-FFF2-40B4-BE49-F238E27FC236}">
                <a16:creationId xmlns:a16="http://schemas.microsoft.com/office/drawing/2014/main" id="{01FDA672-417D-406B-A49B-B6720197C6AC}"/>
              </a:ext>
            </a:extLst>
          </p:cNvPr>
          <p:cNvPicPr>
            <a:picLocks noChangeAspect="1"/>
          </p:cNvPicPr>
          <p:nvPr/>
        </p:nvPicPr>
        <p:blipFill>
          <a:blip r:embed="rId6"/>
          <a:stretch>
            <a:fillRect/>
          </a:stretch>
        </p:blipFill>
        <p:spPr>
          <a:xfrm>
            <a:off x="6394901" y="-22797"/>
            <a:ext cx="2366662" cy="971686"/>
          </a:xfrm>
          <a:prstGeom prst="rect">
            <a:avLst/>
          </a:prstGeom>
        </p:spPr>
      </p:pic>
      <p:sp>
        <p:nvSpPr>
          <p:cNvPr id="19" name="ColumnHeader">
            <a:extLst>
              <a:ext uri="{FF2B5EF4-FFF2-40B4-BE49-F238E27FC236}">
                <a16:creationId xmlns:a16="http://schemas.microsoft.com/office/drawing/2014/main" id="{83647BCD-65BC-4BEA-AC55-078AA1B2030D}"/>
              </a:ext>
            </a:extLst>
          </p:cNvPr>
          <p:cNvSpPr>
            <a:spLocks noChangeArrowheads="1"/>
          </p:cNvSpPr>
          <p:nvPr/>
        </p:nvSpPr>
        <p:spPr bwMode="gray">
          <a:xfrm>
            <a:off x="573846" y="3137002"/>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Other take-outs</a:t>
            </a:r>
          </a:p>
        </p:txBody>
      </p:sp>
      <p:sp>
        <p:nvSpPr>
          <p:cNvPr id="20" name="TextColumnContent">
            <a:extLst>
              <a:ext uri="{FF2B5EF4-FFF2-40B4-BE49-F238E27FC236}">
                <a16:creationId xmlns:a16="http://schemas.microsoft.com/office/drawing/2014/main" id="{D9994AE2-5174-4F81-8D99-CAD01CC0C8C7}"/>
              </a:ext>
            </a:extLst>
          </p:cNvPr>
          <p:cNvSpPr>
            <a:spLocks noChangeArrowheads="1"/>
          </p:cNvSpPr>
          <p:nvPr/>
        </p:nvSpPr>
        <p:spPr bwMode="gray">
          <a:xfrm>
            <a:off x="573846" y="3460076"/>
            <a:ext cx="3998154" cy="1094706"/>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Believe gas will be required in the UK through to 2050, but hydrogen unlikely to be right for residential customers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Works delivery via Alliance Partners (profit share) model</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Employee engagement #2 in the UK (improved from 600 to 768 – all industry comparison). Continuous monthly polling.</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Mandated 3 days per week in the office</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Leading thinkers on role of DSO/DNO</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Setting up separate legal entity and board for DSO</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DNO future focus on Lights On + Reliability</a:t>
            </a:r>
          </a:p>
          <a:p>
            <a:pPr marL="516702" lvl="2"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DSO deliver capacity to support Net Zero at Min cost</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Tree>
    <p:extLst>
      <p:ext uri="{BB962C8B-B14F-4D97-AF65-F5344CB8AC3E}">
        <p14:creationId xmlns:p14="http://schemas.microsoft.com/office/powerpoint/2010/main" val="3069898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9" name="Object 8"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247104-C3E8-449A-A30F-71844AC54CA9}"/>
              </a:ext>
            </a:extLst>
          </p:cNvPr>
          <p:cNvSpPr>
            <a:spLocks noGrp="1"/>
          </p:cNvSpPr>
          <p:nvPr>
            <p:ph type="title"/>
          </p:nvPr>
        </p:nvSpPr>
        <p:spPr>
          <a:xfrm>
            <a:off x="374006" y="216131"/>
            <a:ext cx="8197048" cy="249299"/>
          </a:xfrm>
        </p:spPr>
        <p:txBody>
          <a:bodyPr>
            <a:normAutofit fontScale="90000"/>
          </a:bodyPr>
          <a:lstStyle/>
          <a:p>
            <a:r>
              <a:rPr lang="en-AU">
                <a:latin typeface="+mn-lt"/>
                <a:cs typeface="Arial" panose="020B0604020202020204" pitchFamily="34" charset="0"/>
                <a:sym typeface="Arial" panose="020B0604020202020204" pitchFamily="34" charset="0"/>
              </a:rPr>
              <a:t>UK </a:t>
            </a:r>
            <a:r>
              <a:rPr lang="en-AU" err="1">
                <a:latin typeface="+mn-lt"/>
                <a:cs typeface="Arial" panose="020B0604020202020204" pitchFamily="34" charset="0"/>
                <a:sym typeface="Arial" panose="020B0604020202020204" pitchFamily="34" charset="0"/>
              </a:rPr>
              <a:t>PowerNetworks</a:t>
            </a:r>
            <a:r>
              <a:rPr lang="en-AU">
                <a:latin typeface="+mn-lt"/>
                <a:cs typeface="Arial" panose="020B0604020202020204" pitchFamily="34" charset="0"/>
                <a:sym typeface="Arial" panose="020B0604020202020204" pitchFamily="34" charset="0"/>
              </a:rPr>
              <a:t>: Some specifics</a:t>
            </a:r>
          </a:p>
        </p:txBody>
      </p:sp>
      <p:sp>
        <p:nvSpPr>
          <p:cNvPr id="15" name="Rectangle 14"/>
          <p:cNvSpPr/>
          <p:nvPr/>
        </p:nvSpPr>
        <p:spPr>
          <a:xfrm>
            <a:off x="461187" y="809521"/>
            <a:ext cx="3634756" cy="299999"/>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050" b="1">
                <a:sym typeface="Arial" panose="020B0604020202020204" pitchFamily="34" charset="0"/>
              </a:rPr>
              <a:t>DER</a:t>
            </a:r>
          </a:p>
        </p:txBody>
      </p:sp>
      <p:sp>
        <p:nvSpPr>
          <p:cNvPr id="19" name="Rectangle 18"/>
          <p:cNvSpPr/>
          <p:nvPr/>
        </p:nvSpPr>
        <p:spPr>
          <a:xfrm>
            <a:off x="4811717" y="704358"/>
            <a:ext cx="3634756" cy="299999"/>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050" b="1">
                <a:sym typeface="Arial" panose="020B0604020202020204" pitchFamily="34" charset="0"/>
              </a:rPr>
              <a:t>Digital</a:t>
            </a:r>
          </a:p>
        </p:txBody>
      </p:sp>
      <p:sp>
        <p:nvSpPr>
          <p:cNvPr id="22" name="Rectangle 21"/>
          <p:cNvSpPr/>
          <p:nvPr/>
        </p:nvSpPr>
        <p:spPr>
          <a:xfrm>
            <a:off x="4635036" y="1123367"/>
            <a:ext cx="4235914" cy="38556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lIns="91440" tIns="68564" rIns="91440" bIns="45720" rtlCol="0" anchor="t" anchorCtr="0"/>
          <a:lstStyle/>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cs typeface="Arial"/>
                <a:sym typeface="Arial" panose="020B0604020202020204" pitchFamily="34" charset="0"/>
              </a:rPr>
              <a:t>85 permanent staff augmented by over 200 outsourced ( primarily support)</a:t>
            </a:r>
            <a:endParaRPr lang="en-AU" sz="900" dirty="0">
              <a:solidFill>
                <a:schemeClr val="tx1"/>
              </a:solidFill>
              <a:cs typeface="Arial"/>
            </a:endParaRPr>
          </a:p>
          <a:p>
            <a:pPr marL="412750" lvl="2" indent="-213995">
              <a:buClr>
                <a:srgbClr val="38383C">
                  <a:lumMod val="100000"/>
                </a:srgbClr>
              </a:buClr>
              <a:buSzPct val="100000"/>
              <a:buFont typeface="Arial" panose="020B0604020202020204" pitchFamily="34" charset="0"/>
              <a:buChar char="−"/>
              <a:defRPr/>
            </a:pPr>
            <a:r>
              <a:rPr lang="en-AU" sz="900" dirty="0" err="1">
                <a:solidFill>
                  <a:srgbClr val="000000"/>
                </a:solidFill>
                <a:latin typeface="Arial" panose="020B0604020202020204"/>
                <a:cs typeface="Arial"/>
              </a:rPr>
              <a:t>Enzen</a:t>
            </a:r>
            <a:r>
              <a:rPr lang="en-AU" sz="900" dirty="0">
                <a:solidFill>
                  <a:srgbClr val="000000"/>
                </a:solidFill>
                <a:latin typeface="Arial" panose="020B0604020202020204"/>
                <a:cs typeface="Arial"/>
              </a:rPr>
              <a:t> provide App and Infrastructure services, IBM outsourced SOC and data centre</a:t>
            </a:r>
          </a:p>
          <a:p>
            <a:pPr marL="412750" lvl="2" indent="-213995">
              <a:buClr>
                <a:srgbClr val="38383C">
                  <a:lumMod val="100000"/>
                </a:srgbClr>
              </a:buClr>
              <a:buSzPct val="100000"/>
              <a:buFont typeface="Arial" panose="020B0604020202020204" pitchFamily="34" charset="0"/>
              <a:buChar char="−"/>
              <a:defRPr/>
            </a:pPr>
            <a:r>
              <a:rPr lang="en-AU" sz="900" dirty="0">
                <a:solidFill>
                  <a:schemeClr val="tx1"/>
                </a:solidFill>
                <a:cs typeface="Arial" pitchFamily="34" charset="0"/>
                <a:sym typeface="Arial" panose="020B0604020202020204" pitchFamily="34" charset="0"/>
              </a:rPr>
              <a:t>Insourcing key security and Dev/Ops capabilities. Have been using RPA and low code to support Customer Services</a:t>
            </a:r>
            <a:endParaRPr lang="en-AU" sz="900" dirty="0">
              <a:cs typeface="Arial" pitchFamily="34" charset="0"/>
            </a:endParaRPr>
          </a:p>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cs typeface="Arial"/>
              </a:rPr>
              <a:t>Key technologies</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rgbClr val="000000"/>
                </a:solidFill>
                <a:latin typeface="Arial" panose="020B0604020202020204"/>
                <a:cs typeface="Arial"/>
              </a:rPr>
              <a:t>E</a:t>
            </a:r>
            <a:r>
              <a:rPr lang="en-AU" sz="900" dirty="0">
                <a:solidFill>
                  <a:schemeClr val="tx1"/>
                </a:solidFill>
                <a:cs typeface="Arial"/>
              </a:rPr>
              <a:t>CC6 SAP  - Financials, Asset and HR, </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chemeClr val="tx1"/>
                </a:solidFill>
                <a:cs typeface="Arial"/>
              </a:rPr>
              <a:t>Microsoft Shop ( big discount part of CKI Group)</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chemeClr val="tx1"/>
                </a:solidFill>
                <a:cs typeface="Arial"/>
              </a:rPr>
              <a:t>GE for SCADA and Spatial</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chemeClr val="tx1"/>
                </a:solidFill>
                <a:cs typeface="Arial"/>
              </a:rPr>
              <a:t>6500 internal users, 2000 </a:t>
            </a:r>
            <a:r>
              <a:rPr lang="en-AU" sz="900" dirty="0" err="1">
                <a:solidFill>
                  <a:schemeClr val="tx1"/>
                </a:solidFill>
                <a:cs typeface="Arial"/>
              </a:rPr>
              <a:t>ext</a:t>
            </a:r>
            <a:r>
              <a:rPr lang="en-AU" sz="900" dirty="0">
                <a:solidFill>
                  <a:schemeClr val="tx1"/>
                </a:solidFill>
                <a:cs typeface="Arial"/>
              </a:rPr>
              <a:t> contractors</a:t>
            </a:r>
          </a:p>
          <a:p>
            <a:pPr marL="173355" lvl="1" indent="-173355">
              <a:buClr>
                <a:srgbClr val="38383C"/>
              </a:buClr>
              <a:buSzPct val="100000"/>
              <a:buFont typeface="Trebuchet MS" panose="020B0603020202020204" pitchFamily="34" charset="0"/>
              <a:buChar char="•"/>
            </a:pPr>
            <a:r>
              <a:rPr lang="en-AU" sz="900" dirty="0">
                <a:solidFill>
                  <a:schemeClr val="tx1"/>
                </a:solidFill>
                <a:cs typeface="Arial"/>
                <a:sym typeface="Arial" panose="020B0604020202020204" pitchFamily="34" charset="0"/>
              </a:rPr>
              <a:t>Activities on the horizon ( they are a little behind)</a:t>
            </a:r>
            <a:endParaRPr lang="en-AU" sz="900" dirty="0">
              <a:solidFill>
                <a:schemeClr val="tx1"/>
              </a:solidFill>
              <a:cs typeface="Arial" pitchFamily="34" charset="0"/>
            </a:endParaRPr>
          </a:p>
          <a:p>
            <a:pPr marL="412750" lvl="2" indent="-213995">
              <a:buClr>
                <a:schemeClr val="tx2">
                  <a:lumMod val="100000"/>
                </a:schemeClr>
              </a:buClr>
              <a:buSzPct val="100000"/>
              <a:buFont typeface="Arial" panose="020B0604020202020204" pitchFamily="34" charset="0"/>
              <a:buChar char="−"/>
            </a:pPr>
            <a:r>
              <a:rPr lang="en-AU" sz="900" dirty="0">
                <a:solidFill>
                  <a:schemeClr val="tx1"/>
                </a:solidFill>
                <a:cs typeface="Arial" pitchFamily="34" charset="0"/>
                <a:sym typeface="Arial" panose="020B0604020202020204" pitchFamily="34" charset="0"/>
              </a:rPr>
              <a:t>Currently planning move to Windows 10</a:t>
            </a:r>
            <a:endParaRPr lang="en-AU" sz="900" dirty="0">
              <a:solidFill>
                <a:schemeClr val="tx1"/>
              </a:solidFill>
              <a:cs typeface="Arial" pitchFamily="34" charset="0"/>
            </a:endParaRPr>
          </a:p>
          <a:p>
            <a:pPr marL="412750" lvl="2" indent="-213995">
              <a:buClr>
                <a:schemeClr val="tx2">
                  <a:lumMod val="100000"/>
                </a:schemeClr>
              </a:buClr>
              <a:buSzPct val="100000"/>
              <a:buFont typeface="Arial" panose="020B0604020202020204" pitchFamily="34" charset="0"/>
              <a:buChar char="−"/>
            </a:pPr>
            <a:r>
              <a:rPr lang="en-AU" sz="900" dirty="0">
                <a:solidFill>
                  <a:schemeClr val="tx1"/>
                </a:solidFill>
                <a:cs typeface="Arial" pitchFamily="34" charset="0"/>
                <a:sym typeface="Arial" panose="020B0604020202020204" pitchFamily="34" charset="0"/>
              </a:rPr>
              <a:t>Move to Cloud and S4/Hana planned for next Reg Period. Similar thinking on keeping SAP to core and integration of satellites.</a:t>
            </a:r>
          </a:p>
          <a:p>
            <a:pPr marL="412750" lvl="2" indent="-213995">
              <a:buClr>
                <a:schemeClr val="tx2">
                  <a:lumMod val="100000"/>
                </a:schemeClr>
              </a:buClr>
              <a:buSzPct val="100000"/>
              <a:buFont typeface="Arial" panose="020B0604020202020204" pitchFamily="34" charset="0"/>
              <a:buChar char="−"/>
            </a:pPr>
            <a:r>
              <a:rPr lang="en-AU" sz="900" dirty="0">
                <a:solidFill>
                  <a:schemeClr val="tx1"/>
                </a:solidFill>
                <a:cs typeface="Arial" pitchFamily="34" charset="0"/>
                <a:sym typeface="Arial" panose="020B0604020202020204" pitchFamily="34" charset="0"/>
              </a:rPr>
              <a:t>Use of chatbots as front end to ServiceNow to support end users self diagnosis ( via MS Teams app)</a:t>
            </a:r>
            <a:endParaRPr lang="en-AU" sz="900" dirty="0">
              <a:solidFill>
                <a:schemeClr val="tx1"/>
              </a:solidFill>
              <a:cs typeface="Arial" pitchFamily="34" charset="0"/>
            </a:endParaRPr>
          </a:p>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cs typeface="Arial" pitchFamily="34" charset="0"/>
                <a:sym typeface="Arial" panose="020B0604020202020204" pitchFamily="34" charset="0"/>
              </a:rPr>
              <a:t>Spend roughly £400 M (excl Cyber) over next 5 years</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kumimoji="0" lang="en-AU" sz="900" b="0" i="0" u="none" strike="noStrike" kern="1200" cap="none" spc="0" normalizeH="0" baseline="0" noProof="0" dirty="0" err="1">
                <a:ln>
                  <a:noFill/>
                </a:ln>
                <a:solidFill>
                  <a:srgbClr val="000000"/>
                </a:solidFill>
                <a:effectLst/>
                <a:uLnTx/>
                <a:uFillTx/>
                <a:latin typeface="Arial" panose="020B0604020202020204"/>
                <a:ea typeface="+mn-ea"/>
                <a:cs typeface="Arial" pitchFamily="34" charset="0"/>
                <a:sym typeface="Arial" panose="020B0604020202020204" pitchFamily="34" charset="0"/>
              </a:rPr>
              <a:t>approx</a:t>
            </a:r>
            <a:r>
              <a:rPr lang="en-AU" sz="900" dirty="0">
                <a:solidFill>
                  <a:schemeClr val="tx1"/>
                </a:solidFill>
                <a:cs typeface="Arial" pitchFamily="34" charset="0"/>
                <a:sym typeface="Arial" panose="020B0604020202020204" pitchFamily="34" charset="0"/>
              </a:rPr>
              <a:t> 15-20% increase over prior period</a:t>
            </a:r>
            <a:endParaRPr lang="en-AU" sz="900" dirty="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chemeClr val="tx1"/>
                </a:solidFill>
                <a:cs typeface="Arial" pitchFamily="34" charset="0"/>
                <a:sym typeface="Arial" panose="020B0604020202020204" pitchFamily="34" charset="0"/>
              </a:rPr>
              <a:t>Cyber expenditure is treated as confidential and not disclosed ( also seen as mandatory)</a:t>
            </a:r>
            <a:endParaRPr lang="en-AU" sz="900" dirty="0">
              <a:solidFill>
                <a:schemeClr val="tx1"/>
              </a:solidFill>
              <a:cs typeface="Arial" pitchFamily="34" charset="0"/>
            </a:endParaRPr>
          </a:p>
          <a:p>
            <a:pPr marL="173355" marR="0" lvl="1" indent="-173355" algn="l" defTabSz="685800" rtl="0" eaLnBrk="1" fontAlgn="auto" latinLnBrk="0" hangingPunct="1">
              <a:lnSpc>
                <a:spcPct val="100000"/>
              </a:lnSpc>
              <a:spcBef>
                <a:spcPts val="0"/>
              </a:spcBef>
              <a:spcAft>
                <a:spcPts val="0"/>
              </a:spcAft>
              <a:buClr>
                <a:srgbClr val="38383C">
                  <a:lumMod val="100000"/>
                </a:srgbClr>
              </a:buClr>
              <a:buSzPct val="100000"/>
              <a:buFont typeface="Trebuchet MS" panose="020B0603020202020204" pitchFamily="34" charset="0"/>
              <a:buChar char="•"/>
              <a:tabLst/>
              <a:defRPr/>
            </a:pPr>
            <a:r>
              <a:rPr kumimoji="0" lang="en-AU" sz="9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sym typeface="Arial" panose="020B0604020202020204" pitchFamily="34" charset="0"/>
              </a:rPr>
              <a:t>Small Analytics team</a:t>
            </a:r>
            <a:endParaRPr kumimoji="0" lang="en-AU" sz="9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endParaRPr>
          </a:p>
          <a:p>
            <a:pPr marL="412750" lvl="2" indent="-213995">
              <a:buClr>
                <a:srgbClr val="38383C">
                  <a:lumMod val="100000"/>
                </a:srgbClr>
              </a:buClr>
              <a:buSzPct val="100000"/>
              <a:buFont typeface="Arial" panose="020B0604020202020204" pitchFamily="34" charset="0"/>
              <a:buChar char="−"/>
              <a:defRPr/>
            </a:pPr>
            <a:r>
              <a:rPr lang="en-AU" sz="900" dirty="0">
                <a:solidFill>
                  <a:schemeClr val="tx1"/>
                </a:solidFill>
                <a:cs typeface="Arial" pitchFamily="34" charset="0"/>
                <a:sym typeface="Arial" panose="020B0604020202020204" pitchFamily="34" charset="0"/>
              </a:rPr>
              <a:t>Only</a:t>
            </a:r>
            <a:r>
              <a:rPr lang="en-AU" sz="900" dirty="0">
                <a:solidFill>
                  <a:schemeClr val="tx1"/>
                </a:solidFill>
                <a:cs typeface="Arial" pitchFamily="34" charset="0"/>
              </a:rPr>
              <a:t> work identified by Exec. Projects like “Est Restoration time outage” have delivered both CSAT and $$ </a:t>
            </a:r>
          </a:p>
          <a:p>
            <a:pPr marL="412750" lvl="2" indent="-213995">
              <a:buClr>
                <a:srgbClr val="38383C">
                  <a:lumMod val="100000"/>
                </a:srgbClr>
              </a:buClr>
              <a:buSzPct val="100000"/>
              <a:buFont typeface="Arial" panose="020B0604020202020204" pitchFamily="34" charset="0"/>
              <a:buChar char="−"/>
              <a:defRPr/>
            </a:pPr>
            <a:r>
              <a:rPr lang="en-AU" sz="900" dirty="0">
                <a:solidFill>
                  <a:schemeClr val="tx1"/>
                </a:solidFill>
                <a:cs typeface="Arial" pitchFamily="34" charset="0"/>
              </a:rPr>
              <a:t>Further 2 way discussions planned on Analytics, move to Cloud, Windows 10  and Cyber (</a:t>
            </a:r>
            <a:r>
              <a:rPr lang="en-AU" sz="900" dirty="0" err="1">
                <a:solidFill>
                  <a:schemeClr val="tx1"/>
                </a:solidFill>
                <a:cs typeface="Arial" pitchFamily="34" charset="0"/>
              </a:rPr>
              <a:t>esp</a:t>
            </a:r>
            <a:r>
              <a:rPr lang="en-AU" sz="900" dirty="0">
                <a:solidFill>
                  <a:schemeClr val="tx1"/>
                </a:solidFill>
                <a:cs typeface="Arial" pitchFamily="34" charset="0"/>
              </a:rPr>
              <a:t> OT – UK think they are strong in this area)</a:t>
            </a:r>
          </a:p>
          <a:p>
            <a:pPr marL="412750" lvl="2" indent="-213995">
              <a:buClr>
                <a:srgbClr val="38383C">
                  <a:lumMod val="100000"/>
                </a:srgbClr>
              </a:buClr>
              <a:buSzPct val="100000"/>
              <a:buFont typeface="Arial" panose="020B0604020202020204" pitchFamily="34" charset="0"/>
              <a:buChar char="−"/>
              <a:defRPr/>
            </a:pPr>
            <a:r>
              <a:rPr lang="en-AU" sz="900" dirty="0">
                <a:solidFill>
                  <a:schemeClr val="tx1"/>
                </a:solidFill>
                <a:cs typeface="Arial" pitchFamily="34" charset="0"/>
              </a:rPr>
              <a:t>Interesting use cases to follow-up (CSAT score predictor, estimated restoration time, LV network visibility, vegetation management, cable route design, connection estimate, procurement optimisation)</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dirty="0">
              <a:solidFill>
                <a:schemeClr val="tx1"/>
              </a:solidFill>
              <a:cs typeface="Arial" pitchFamily="34" charset="0"/>
            </a:endParaRPr>
          </a:p>
          <a:p>
            <a:pPr marL="198755" marR="0" lvl="2" algn="l" defTabSz="685800" rtl="0" eaLnBrk="1" fontAlgn="auto" latinLnBrk="0" hangingPunct="1">
              <a:lnSpc>
                <a:spcPct val="100000"/>
              </a:lnSpc>
              <a:spcBef>
                <a:spcPts val="0"/>
              </a:spcBef>
              <a:spcAft>
                <a:spcPts val="0"/>
              </a:spcAft>
              <a:buClr>
                <a:srgbClr val="38383C">
                  <a:lumMod val="100000"/>
                </a:srgbClr>
              </a:buClr>
              <a:buSzPct val="100000"/>
              <a:tabLst/>
              <a:defRPr/>
            </a:pPr>
            <a:endParaRPr lang="en-AU" sz="1050" dirty="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dirty="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dirty="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dirty="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dirty="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dirty="0">
              <a:solidFill>
                <a:schemeClr val="tx1"/>
              </a:solidFill>
              <a:cs typeface="Arial" pitchFamily="34" charset="0"/>
            </a:endParaRPr>
          </a:p>
          <a:p>
            <a:pPr marL="173355" lvl="1" indent="-173355">
              <a:buClr>
                <a:schemeClr val="tx2">
                  <a:lumMod val="100000"/>
                </a:schemeClr>
              </a:buClr>
              <a:buSzPct val="100000"/>
              <a:buFont typeface="Trebuchet MS" panose="020B0603020202020204" pitchFamily="34" charset="0"/>
              <a:buChar char="•"/>
            </a:pPr>
            <a:endParaRPr lang="en-AU" sz="1050" dirty="0">
              <a:solidFill>
                <a:schemeClr val="tx1"/>
              </a:solidFill>
              <a:cs typeface="Arial" pitchFamily="34" charset="0"/>
            </a:endParaRPr>
          </a:p>
          <a:p>
            <a:pPr marL="173355" lvl="1" indent="-173355">
              <a:buClr>
                <a:schemeClr val="tx2">
                  <a:lumMod val="100000"/>
                </a:schemeClr>
              </a:buClr>
              <a:buSzPct val="100000"/>
              <a:buFont typeface="Trebuchet MS" panose="020B0603020202020204" pitchFamily="34" charset="0"/>
              <a:buChar char="•"/>
            </a:pPr>
            <a:endParaRPr lang="en-AU" sz="1050" dirty="0">
              <a:solidFill>
                <a:schemeClr val="tx1"/>
              </a:solidFill>
              <a:cs typeface="Arial" pitchFamily="34" charset="0"/>
            </a:endParaRPr>
          </a:p>
          <a:p>
            <a:pPr marL="713105" lvl="3" indent="-171450">
              <a:buClr>
                <a:schemeClr val="tx2">
                  <a:lumMod val="100000"/>
                </a:schemeClr>
              </a:buClr>
              <a:buSzPct val="100000"/>
              <a:buFont typeface="Arial" panose="020B0604020202020204" pitchFamily="34" charset="0"/>
              <a:buChar char="•"/>
            </a:pPr>
            <a:endParaRPr lang="en-AU" sz="1050" dirty="0">
              <a:solidFill>
                <a:schemeClr val="tx1"/>
              </a:solidFill>
              <a:cs typeface="Arial" pitchFamily="34" charset="0"/>
            </a:endParaRPr>
          </a:p>
        </p:txBody>
      </p:sp>
      <p:sp>
        <p:nvSpPr>
          <p:cNvPr id="13" name="Rectangle 12"/>
          <p:cNvSpPr/>
          <p:nvPr/>
        </p:nvSpPr>
        <p:spPr>
          <a:xfrm>
            <a:off x="4574737" y="1407743"/>
            <a:ext cx="3634756" cy="341523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tIns="68564" rtlCol="0" anchor="t" anchorCtr="0"/>
          <a:lstStyle/>
          <a:p>
            <a:pPr marL="198801" lvl="2">
              <a:buClr>
                <a:schemeClr val="tx2">
                  <a:lumMod val="100000"/>
                </a:schemeClr>
              </a:buClr>
              <a:buSzPct val="100000"/>
            </a:pPr>
            <a:endParaRPr lang="en-AU" sz="1050">
              <a:solidFill>
                <a:schemeClr val="tx1"/>
              </a:solidFill>
              <a:cs typeface="Arial" pitchFamily="34" charset="0"/>
              <a:sym typeface="Arial" panose="020B0604020202020204" pitchFamily="34" charset="0"/>
            </a:endParaRPr>
          </a:p>
        </p:txBody>
      </p:sp>
      <p:pic>
        <p:nvPicPr>
          <p:cNvPr id="11" name="Picture 10">
            <a:extLst>
              <a:ext uri="{FF2B5EF4-FFF2-40B4-BE49-F238E27FC236}">
                <a16:creationId xmlns:a16="http://schemas.microsoft.com/office/drawing/2014/main" id="{8582FFF7-9C59-4398-9243-395FCA880A87}"/>
              </a:ext>
            </a:extLst>
          </p:cNvPr>
          <p:cNvPicPr>
            <a:picLocks noChangeAspect="1"/>
          </p:cNvPicPr>
          <p:nvPr/>
        </p:nvPicPr>
        <p:blipFill>
          <a:blip r:embed="rId6"/>
          <a:stretch>
            <a:fillRect/>
          </a:stretch>
        </p:blipFill>
        <p:spPr>
          <a:xfrm>
            <a:off x="5610287" y="55813"/>
            <a:ext cx="2366662" cy="727155"/>
          </a:xfrm>
          <a:prstGeom prst="rect">
            <a:avLst/>
          </a:prstGeom>
        </p:spPr>
      </p:pic>
      <p:sp>
        <p:nvSpPr>
          <p:cNvPr id="10" name="Rectangle 9">
            <a:extLst>
              <a:ext uri="{FF2B5EF4-FFF2-40B4-BE49-F238E27FC236}">
                <a16:creationId xmlns:a16="http://schemas.microsoft.com/office/drawing/2014/main" id="{FFF8607B-5E48-4B44-9C37-A5645164BED5}"/>
              </a:ext>
            </a:extLst>
          </p:cNvPr>
          <p:cNvSpPr/>
          <p:nvPr/>
        </p:nvSpPr>
        <p:spPr>
          <a:xfrm>
            <a:off x="358982" y="1187514"/>
            <a:ext cx="4113548" cy="38556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lIns="91440" tIns="68564" rIns="91440" bIns="45720" rtlCol="0" anchor="t" anchorCtr="0"/>
          <a:lstStyle/>
          <a:p>
            <a:pPr marL="173355" lvl="1" indent="-173355">
              <a:buClr>
                <a:schemeClr val="tx2">
                  <a:lumMod val="100000"/>
                </a:schemeClr>
              </a:buClr>
              <a:buSzPct val="100000"/>
              <a:buFont typeface="Trebuchet MS" panose="020B0603020202020204" pitchFamily="34" charset="0"/>
              <a:buChar char="•"/>
            </a:pPr>
            <a:r>
              <a:rPr lang="en-US" sz="900" dirty="0">
                <a:solidFill>
                  <a:schemeClr val="tx1"/>
                </a:solidFill>
                <a:cs typeface="Arial"/>
                <a:sym typeface="Arial" panose="020B0604020202020204" pitchFamily="34" charset="0"/>
              </a:rPr>
              <a:t>Demand-side-management through aggregator/retailers</a:t>
            </a:r>
          </a:p>
          <a:p>
            <a:pPr marL="412750" lvl="2"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Embedded large-scale solar &amp; wind generation</a:t>
            </a:r>
          </a:p>
          <a:p>
            <a:pPr marL="412750" lvl="2"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In London region 40% load supplied by embedded generation (load is ~50% of network capacity)</a:t>
            </a:r>
          </a:p>
          <a:p>
            <a:pPr marL="412750" lvl="2"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Some competition between UKPN (DNSP) and National Grid (Transmission) </a:t>
            </a:r>
          </a:p>
          <a:p>
            <a:pPr marL="412750" lvl="2"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Flexibility contracts between DNSP and EG</a:t>
            </a:r>
          </a:p>
          <a:p>
            <a:pPr marL="755650" lvl="3"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Typically 2-10MW, up to 10 year contracts</a:t>
            </a:r>
          </a:p>
          <a:p>
            <a:pPr marL="755650" lvl="3"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Defer investment, but uncertainty of forecasts may mean investment not required</a:t>
            </a:r>
          </a:p>
          <a:p>
            <a:pPr marL="27305" lvl="1" indent="-171450">
              <a:buClr>
                <a:srgbClr val="38383C">
                  <a:lumMod val="100000"/>
                </a:srgbClr>
              </a:buClr>
              <a:buSzPct val="100000"/>
              <a:buFont typeface="Arial" panose="020B0604020202020204" pitchFamily="34" charset="0"/>
              <a:buChar char="•"/>
              <a:defRPr/>
            </a:pPr>
            <a:r>
              <a:rPr lang="en-US" sz="900" dirty="0">
                <a:solidFill>
                  <a:schemeClr val="tx1"/>
                </a:solidFill>
                <a:cs typeface="Arial"/>
                <a:sym typeface="Arial" panose="020B0604020202020204" pitchFamily="34" charset="0"/>
              </a:rPr>
              <a:t>Ring-fencing prevents networks from owning batteries</a:t>
            </a:r>
          </a:p>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cs typeface="Arial"/>
              </a:rPr>
              <a:t>Load forecasting</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rgbClr val="000000"/>
                </a:solidFill>
                <a:latin typeface="Arial" panose="020B0604020202020204"/>
                <a:cs typeface="Arial"/>
              </a:rPr>
              <a:t>4 scenarios (steady progression, system transformation, consumer transformation, leading the way (electrification) </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chemeClr val="tx1"/>
                </a:solidFill>
                <a:cs typeface="Arial"/>
              </a:rPr>
              <a:t>EV forecasting is large uncertainty</a:t>
            </a:r>
          </a:p>
          <a:p>
            <a:pPr marL="755650" lvl="3" indent="-213995">
              <a:buClr>
                <a:srgbClr val="38383C">
                  <a:lumMod val="100000"/>
                </a:srgbClr>
              </a:buClr>
              <a:buSzPct val="100000"/>
              <a:buFont typeface="Arial" panose="020B0604020202020204" pitchFamily="34" charset="0"/>
              <a:buChar char="−"/>
              <a:defRPr/>
            </a:pPr>
            <a:r>
              <a:rPr lang="en-AU" sz="900" dirty="0">
                <a:solidFill>
                  <a:schemeClr val="tx1"/>
                </a:solidFill>
                <a:cs typeface="Arial"/>
              </a:rPr>
              <a:t>2022: 300,000 EVs</a:t>
            </a:r>
          </a:p>
          <a:p>
            <a:pPr marL="755650" lvl="3" indent="-213995">
              <a:buClr>
                <a:srgbClr val="38383C">
                  <a:lumMod val="100000"/>
                </a:srgbClr>
              </a:buClr>
              <a:buSzPct val="100000"/>
              <a:buFont typeface="Arial" panose="020B0604020202020204" pitchFamily="34" charset="0"/>
              <a:buChar char="−"/>
              <a:defRPr/>
            </a:pPr>
            <a:r>
              <a:rPr lang="en-AU" sz="900" dirty="0">
                <a:solidFill>
                  <a:schemeClr val="tx1"/>
                </a:solidFill>
                <a:cs typeface="Arial"/>
              </a:rPr>
              <a:t>2030: 3 million EVs </a:t>
            </a:r>
          </a:p>
          <a:p>
            <a:pPr marL="755650" lvl="3" indent="-213995">
              <a:buClr>
                <a:srgbClr val="38383C">
                  <a:lumMod val="100000"/>
                </a:srgbClr>
              </a:buClr>
              <a:buSzPct val="100000"/>
              <a:buFont typeface="Arial" panose="020B0604020202020204" pitchFamily="34" charset="0"/>
              <a:buChar char="−"/>
              <a:defRPr/>
            </a:pPr>
            <a:r>
              <a:rPr lang="en-AU" sz="900" dirty="0">
                <a:solidFill>
                  <a:schemeClr val="tx1"/>
                </a:solidFill>
                <a:cs typeface="Arial"/>
              </a:rPr>
              <a:t>Diversity assumption 1:7</a:t>
            </a:r>
          </a:p>
          <a:p>
            <a:pPr marL="755650" lvl="3" indent="-213995">
              <a:buClr>
                <a:srgbClr val="38383C">
                  <a:lumMod val="100000"/>
                </a:srgbClr>
              </a:buClr>
              <a:buSzPct val="100000"/>
              <a:buFont typeface="Arial" panose="020B0604020202020204" pitchFamily="34" charset="0"/>
              <a:buChar char="−"/>
              <a:defRPr/>
            </a:pPr>
            <a:r>
              <a:rPr lang="en-AU" sz="900" dirty="0">
                <a:solidFill>
                  <a:schemeClr val="tx1"/>
                </a:solidFill>
                <a:cs typeface="Arial"/>
              </a:rPr>
              <a:t>Customers prefer to charge at home (range-anxiety)</a:t>
            </a:r>
          </a:p>
          <a:p>
            <a:pPr marL="173355" marR="0" lvl="1" indent="-173355" algn="l" defTabSz="685800" rtl="0" eaLnBrk="1" fontAlgn="auto" latinLnBrk="0" hangingPunct="1">
              <a:lnSpc>
                <a:spcPct val="100000"/>
              </a:lnSpc>
              <a:spcBef>
                <a:spcPts val="0"/>
              </a:spcBef>
              <a:spcAft>
                <a:spcPts val="0"/>
              </a:spcAft>
              <a:buClr>
                <a:srgbClr val="38383C">
                  <a:lumMod val="100000"/>
                </a:srgbClr>
              </a:buClr>
              <a:buSzPct val="100000"/>
              <a:buFont typeface="Trebuchet MS" panose="020B0603020202020204" pitchFamily="34" charset="0"/>
              <a:buChar char="•"/>
              <a:tabLst/>
              <a:defRPr/>
            </a:pPr>
            <a:endParaRPr lang="en-AU" sz="900" dirty="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dirty="0">
              <a:solidFill>
                <a:schemeClr val="tx1"/>
              </a:solidFill>
              <a:cs typeface="Arial" pitchFamily="34" charset="0"/>
            </a:endParaRPr>
          </a:p>
          <a:p>
            <a:pPr marL="198755" marR="0" lvl="2" algn="l" defTabSz="685800" rtl="0" eaLnBrk="1" fontAlgn="auto" latinLnBrk="0" hangingPunct="1">
              <a:lnSpc>
                <a:spcPct val="100000"/>
              </a:lnSpc>
              <a:spcBef>
                <a:spcPts val="0"/>
              </a:spcBef>
              <a:spcAft>
                <a:spcPts val="0"/>
              </a:spcAft>
              <a:buClr>
                <a:srgbClr val="38383C">
                  <a:lumMod val="100000"/>
                </a:srgbClr>
              </a:buClr>
              <a:buSzPct val="100000"/>
              <a:tabLst/>
              <a:defRPr/>
            </a:pPr>
            <a:endParaRPr lang="en-AU" sz="1050" dirty="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dirty="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dirty="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dirty="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dirty="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dirty="0">
              <a:solidFill>
                <a:schemeClr val="tx1"/>
              </a:solidFill>
              <a:cs typeface="Arial" pitchFamily="34" charset="0"/>
            </a:endParaRPr>
          </a:p>
          <a:p>
            <a:pPr marL="173355" lvl="1" indent="-173355">
              <a:buClr>
                <a:schemeClr val="tx2">
                  <a:lumMod val="100000"/>
                </a:schemeClr>
              </a:buClr>
              <a:buSzPct val="100000"/>
              <a:buFont typeface="Trebuchet MS" panose="020B0603020202020204" pitchFamily="34" charset="0"/>
              <a:buChar char="•"/>
            </a:pPr>
            <a:endParaRPr lang="en-AU" sz="1050" dirty="0">
              <a:solidFill>
                <a:schemeClr val="tx1"/>
              </a:solidFill>
              <a:cs typeface="Arial" pitchFamily="34" charset="0"/>
            </a:endParaRPr>
          </a:p>
          <a:p>
            <a:pPr marL="173355" lvl="1" indent="-173355">
              <a:buClr>
                <a:schemeClr val="tx2">
                  <a:lumMod val="100000"/>
                </a:schemeClr>
              </a:buClr>
              <a:buSzPct val="100000"/>
              <a:buFont typeface="Trebuchet MS" panose="020B0603020202020204" pitchFamily="34" charset="0"/>
              <a:buChar char="•"/>
            </a:pPr>
            <a:endParaRPr lang="en-AU" sz="1050" dirty="0">
              <a:solidFill>
                <a:schemeClr val="tx1"/>
              </a:solidFill>
              <a:cs typeface="Arial" pitchFamily="34" charset="0"/>
            </a:endParaRPr>
          </a:p>
          <a:p>
            <a:pPr marL="713105" lvl="3" indent="-171450">
              <a:buClr>
                <a:schemeClr val="tx2">
                  <a:lumMod val="100000"/>
                </a:schemeClr>
              </a:buClr>
              <a:buSzPct val="100000"/>
              <a:buFont typeface="Arial" panose="020B0604020202020204" pitchFamily="34" charset="0"/>
              <a:buChar char="•"/>
            </a:pPr>
            <a:endParaRPr lang="en-AU" sz="1050" dirty="0">
              <a:solidFill>
                <a:schemeClr val="tx1"/>
              </a:solidFill>
              <a:cs typeface="Arial" pitchFamily="34" charset="0"/>
            </a:endParaRPr>
          </a:p>
        </p:txBody>
      </p:sp>
    </p:spTree>
    <p:extLst>
      <p:ext uri="{BB962C8B-B14F-4D97-AF65-F5344CB8AC3E}">
        <p14:creationId xmlns:p14="http://schemas.microsoft.com/office/powerpoint/2010/main" val="976665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9" name="Object 8"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247104-C3E8-449A-A30F-71844AC54CA9}"/>
              </a:ext>
            </a:extLst>
          </p:cNvPr>
          <p:cNvSpPr>
            <a:spLocks noGrp="1"/>
          </p:cNvSpPr>
          <p:nvPr>
            <p:ph type="title"/>
          </p:nvPr>
        </p:nvSpPr>
        <p:spPr>
          <a:xfrm>
            <a:off x="374006" y="216131"/>
            <a:ext cx="8197048" cy="249299"/>
          </a:xfrm>
        </p:spPr>
        <p:txBody>
          <a:bodyPr>
            <a:normAutofit fontScale="90000"/>
          </a:bodyPr>
          <a:lstStyle/>
          <a:p>
            <a:r>
              <a:rPr lang="en-AU">
                <a:latin typeface="+mn-lt"/>
                <a:cs typeface="Arial" panose="020B0604020202020204" pitchFamily="34" charset="0"/>
                <a:sym typeface="Arial" panose="020B0604020202020204" pitchFamily="34" charset="0"/>
              </a:rPr>
              <a:t>UK </a:t>
            </a:r>
            <a:r>
              <a:rPr lang="en-AU" err="1">
                <a:latin typeface="+mn-lt"/>
                <a:cs typeface="Arial" panose="020B0604020202020204" pitchFamily="34" charset="0"/>
                <a:sym typeface="Arial" panose="020B0604020202020204" pitchFamily="34" charset="0"/>
              </a:rPr>
              <a:t>PowerNetworks</a:t>
            </a:r>
            <a:r>
              <a:rPr lang="en-AU">
                <a:latin typeface="+mn-lt"/>
                <a:cs typeface="Arial" panose="020B0604020202020204" pitchFamily="34" charset="0"/>
                <a:sym typeface="Arial" panose="020B0604020202020204" pitchFamily="34" charset="0"/>
              </a:rPr>
              <a:t>: Some specifics</a:t>
            </a:r>
          </a:p>
        </p:txBody>
      </p:sp>
      <p:sp>
        <p:nvSpPr>
          <p:cNvPr id="15" name="Rectangle 14"/>
          <p:cNvSpPr/>
          <p:nvPr/>
        </p:nvSpPr>
        <p:spPr>
          <a:xfrm>
            <a:off x="443489" y="957873"/>
            <a:ext cx="3634756" cy="299999"/>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050" b="1">
                <a:sym typeface="Arial" panose="020B0604020202020204" pitchFamily="34" charset="0"/>
              </a:rPr>
              <a:t>Customer Service</a:t>
            </a:r>
          </a:p>
        </p:txBody>
      </p:sp>
      <p:sp>
        <p:nvSpPr>
          <p:cNvPr id="19" name="Rectangle 18"/>
          <p:cNvSpPr/>
          <p:nvPr/>
        </p:nvSpPr>
        <p:spPr>
          <a:xfrm>
            <a:off x="4803777" y="957873"/>
            <a:ext cx="3634756" cy="299999"/>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050" b="1">
                <a:sym typeface="Arial" panose="020B0604020202020204" pitchFamily="34" charset="0"/>
              </a:rPr>
              <a:t>DSO and Net Zero 2050</a:t>
            </a:r>
          </a:p>
        </p:txBody>
      </p:sp>
      <p:sp>
        <p:nvSpPr>
          <p:cNvPr id="13" name="Rectangle 12"/>
          <p:cNvSpPr/>
          <p:nvPr/>
        </p:nvSpPr>
        <p:spPr>
          <a:xfrm>
            <a:off x="4936298" y="1384416"/>
            <a:ext cx="3634756" cy="304169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tIns="68564" rtlCol="0" anchor="t" anchorCtr="0"/>
          <a:lstStyle/>
          <a:p>
            <a:pPr marL="198801" lvl="2">
              <a:buClr>
                <a:schemeClr val="tx2">
                  <a:lumMod val="100000"/>
                </a:schemeClr>
              </a:buClr>
              <a:buSzPct val="100000"/>
            </a:pPr>
            <a:endParaRPr lang="en-AU" sz="1050">
              <a:solidFill>
                <a:schemeClr val="tx1"/>
              </a:solidFill>
              <a:cs typeface="Arial" pitchFamily="34" charset="0"/>
              <a:sym typeface="Arial" panose="020B0604020202020204" pitchFamily="34" charset="0"/>
            </a:endParaRPr>
          </a:p>
        </p:txBody>
      </p:sp>
      <p:pic>
        <p:nvPicPr>
          <p:cNvPr id="11" name="Picture 10">
            <a:extLst>
              <a:ext uri="{FF2B5EF4-FFF2-40B4-BE49-F238E27FC236}">
                <a16:creationId xmlns:a16="http://schemas.microsoft.com/office/drawing/2014/main" id="{8582FFF7-9C59-4398-9243-395FCA880A87}"/>
              </a:ext>
            </a:extLst>
          </p:cNvPr>
          <p:cNvPicPr>
            <a:picLocks noChangeAspect="1"/>
          </p:cNvPicPr>
          <p:nvPr/>
        </p:nvPicPr>
        <p:blipFill>
          <a:blip r:embed="rId6"/>
          <a:stretch>
            <a:fillRect/>
          </a:stretch>
        </p:blipFill>
        <p:spPr>
          <a:xfrm>
            <a:off x="6394901" y="-22797"/>
            <a:ext cx="2366662" cy="836908"/>
          </a:xfrm>
          <a:prstGeom prst="rect">
            <a:avLst/>
          </a:prstGeom>
        </p:spPr>
      </p:pic>
      <p:sp>
        <p:nvSpPr>
          <p:cNvPr id="10" name="Rectangle 9">
            <a:extLst>
              <a:ext uri="{FF2B5EF4-FFF2-40B4-BE49-F238E27FC236}">
                <a16:creationId xmlns:a16="http://schemas.microsoft.com/office/drawing/2014/main" id="{34ED2DD9-2E8F-432A-8F20-F4486CC4F0AC}"/>
              </a:ext>
            </a:extLst>
          </p:cNvPr>
          <p:cNvSpPr/>
          <p:nvPr/>
        </p:nvSpPr>
        <p:spPr>
          <a:xfrm>
            <a:off x="358982" y="1206564"/>
            <a:ext cx="4333668" cy="38556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lIns="91440" tIns="68564" rIns="91440" bIns="45720" rtlCol="0" anchor="t" anchorCtr="0"/>
          <a:lstStyle/>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cs typeface="Arial"/>
                <a:sym typeface="Arial" panose="020B0604020202020204" pitchFamily="34" charset="0"/>
              </a:rPr>
              <a:t>7 key principles to success guide business</a:t>
            </a:r>
            <a:endParaRPr lang="en-AU" sz="900" dirty="0">
              <a:solidFill>
                <a:srgbClr val="000000"/>
              </a:solidFill>
              <a:latin typeface="Arial" panose="020B0604020202020204"/>
              <a:cs typeface="Arial"/>
            </a:endParaRPr>
          </a:p>
          <a:p>
            <a:pPr marL="412750" lvl="2" indent="-213995">
              <a:buClr>
                <a:srgbClr val="38383C">
                  <a:lumMod val="100000"/>
                </a:srgbClr>
              </a:buClr>
              <a:buSzPct val="100000"/>
              <a:buFont typeface="Arial" panose="020B0604020202020204" pitchFamily="34" charset="0"/>
              <a:buChar char="−"/>
              <a:defRPr/>
            </a:pPr>
            <a:r>
              <a:rPr lang="en-US" sz="900" dirty="0">
                <a:solidFill>
                  <a:srgbClr val="000000"/>
                </a:solidFill>
                <a:latin typeface="Arial" panose="020B0604020202020204"/>
                <a:cs typeface="Arial"/>
              </a:rPr>
              <a:t>Delivering a brilliant service for all / Facilitating </a:t>
            </a:r>
            <a:r>
              <a:rPr lang="en-US" sz="900" dirty="0" err="1">
                <a:solidFill>
                  <a:srgbClr val="000000"/>
                </a:solidFill>
                <a:latin typeface="Arial" panose="020B0604020202020204"/>
                <a:cs typeface="Arial"/>
              </a:rPr>
              <a:t>decarbonisation</a:t>
            </a:r>
            <a:r>
              <a:rPr lang="en-US" sz="900" dirty="0">
                <a:solidFill>
                  <a:srgbClr val="000000"/>
                </a:solidFill>
                <a:latin typeface="Arial" panose="020B0604020202020204"/>
                <a:cs typeface="Arial"/>
              </a:rPr>
              <a:t> at the lowest cost / Investing to maintain a safe, reliable and resilient network / Delivering the lowest possible bills / Being a force for good in the communities we serve / Being an employer of choice / Being a company that is worthy of your trust</a:t>
            </a:r>
          </a:p>
          <a:p>
            <a:pPr marL="27305" lvl="1" indent="-171450">
              <a:buClr>
                <a:srgbClr val="38383C">
                  <a:lumMod val="100000"/>
                </a:srgbClr>
              </a:buClr>
              <a:buSzPct val="100000"/>
              <a:buFont typeface="Arial" panose="020B0604020202020204" pitchFamily="34" charset="0"/>
              <a:buChar char="•"/>
              <a:defRPr/>
            </a:pPr>
            <a:r>
              <a:rPr lang="en-AU" sz="900" dirty="0">
                <a:solidFill>
                  <a:schemeClr val="tx1"/>
                </a:solidFill>
                <a:cs typeface="Arial"/>
                <a:sym typeface="Arial" panose="020B0604020202020204" pitchFamily="34" charset="0"/>
              </a:rPr>
              <a:t>Measures</a:t>
            </a:r>
            <a:endParaRPr lang="en-AU" sz="900" dirty="0">
              <a:solidFill>
                <a:srgbClr val="000000"/>
              </a:solidFill>
              <a:latin typeface="Arial" panose="020B0604020202020204"/>
              <a:cs typeface="Arial"/>
            </a:endParaRPr>
          </a:p>
          <a:p>
            <a:pPr marL="412750" lvl="2"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CSAT, Complaints, Vulnerability, Stakeholder Engagement</a:t>
            </a:r>
          </a:p>
          <a:p>
            <a:pPr marL="173355" lvl="1" indent="-173355">
              <a:buClr>
                <a:schemeClr val="tx2">
                  <a:lumMod val="100000"/>
                </a:schemeClr>
              </a:buClr>
              <a:buSzPct val="100000"/>
              <a:buFont typeface="Trebuchet MS" panose="020B0603020202020204" pitchFamily="34" charset="0"/>
              <a:buChar char="•"/>
              <a:defRPr/>
            </a:pPr>
            <a:r>
              <a:rPr lang="en-AU" sz="900" dirty="0">
                <a:solidFill>
                  <a:schemeClr val="tx1"/>
                </a:solidFill>
                <a:cs typeface="Arial"/>
              </a:rPr>
              <a:t>CSAT</a:t>
            </a:r>
          </a:p>
          <a:p>
            <a:pPr marL="412750" lvl="2"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connections, outages, general inquiries -&gt; Overall</a:t>
            </a:r>
          </a:p>
          <a:p>
            <a:pPr marL="412750" lvl="2"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UKPN polls 100,000 customers pa, regulator does independent check of 15,000 customers for CSAT incentive validation</a:t>
            </a:r>
          </a:p>
          <a:p>
            <a:pPr marL="412750" lvl="2"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5 dimensions – service experience, complaint handling, Customer ethos (I do what I say), emotional connection, Ethics (I trust you)</a:t>
            </a:r>
          </a:p>
          <a:p>
            <a:pPr marL="412750" lvl="2" indent="-213995">
              <a:buClr>
                <a:srgbClr val="38383C">
                  <a:lumMod val="100000"/>
                </a:srgbClr>
              </a:buClr>
              <a:buSzPct val="100000"/>
              <a:buFont typeface="Arial" panose="020B0604020202020204" pitchFamily="34" charset="0"/>
              <a:buChar char="−"/>
              <a:defRPr/>
            </a:pPr>
            <a:r>
              <a:rPr lang="en-AU" sz="900" dirty="0">
                <a:solidFill>
                  <a:schemeClr val="tx1"/>
                </a:solidFill>
                <a:cs typeface="Arial"/>
                <a:sym typeface="Arial" panose="020B0604020202020204" pitchFamily="34" charset="0"/>
              </a:rPr>
              <a:t>Compare to best across all industries (not just energy) #1 in UK (94%)</a:t>
            </a:r>
            <a:endParaRPr lang="en-AU" sz="900" dirty="0">
              <a:solidFill>
                <a:srgbClr val="000000"/>
              </a:solidFill>
              <a:latin typeface="Arial" panose="020B0604020202020204"/>
              <a:cs typeface="Arial"/>
            </a:endParaRPr>
          </a:p>
          <a:p>
            <a:pPr marL="173355" lvl="1" indent="-173355">
              <a:buClr>
                <a:schemeClr val="tx2">
                  <a:lumMod val="100000"/>
                </a:schemeClr>
              </a:buClr>
              <a:buSzPct val="100000"/>
              <a:buFont typeface="Trebuchet MS" panose="020B0603020202020204" pitchFamily="34" charset="0"/>
              <a:buChar char="•"/>
              <a:defRPr/>
            </a:pPr>
            <a:r>
              <a:rPr lang="en-AU" sz="900" dirty="0">
                <a:solidFill>
                  <a:schemeClr val="tx1"/>
                </a:solidFill>
                <a:cs typeface="Arial"/>
              </a:rPr>
              <a:t>Complaints </a:t>
            </a:r>
          </a:p>
          <a:p>
            <a:pPr marL="412750" lvl="2"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Resolution time 1.5 days average, 14 complaints per 100,000 customers</a:t>
            </a:r>
          </a:p>
          <a:p>
            <a:pPr marL="173355" lvl="1" indent="-173355">
              <a:buClr>
                <a:schemeClr val="tx2">
                  <a:lumMod val="100000"/>
                </a:schemeClr>
              </a:buClr>
              <a:buSzPct val="100000"/>
              <a:buFont typeface="Trebuchet MS" panose="020B0603020202020204" pitchFamily="34" charset="0"/>
              <a:buChar char="•"/>
              <a:defRPr/>
            </a:pPr>
            <a:r>
              <a:rPr lang="en-AU" sz="900" dirty="0">
                <a:solidFill>
                  <a:schemeClr val="tx1"/>
                </a:solidFill>
                <a:cs typeface="Arial"/>
              </a:rPr>
              <a:t>Consumer Vulnerability – lifting support during ED2</a:t>
            </a:r>
          </a:p>
          <a:p>
            <a:pPr marL="412750" lvl="2"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Priority services register (3.5M like Life support), increase from 2.2M to 3M</a:t>
            </a:r>
          </a:p>
          <a:p>
            <a:pPr marL="412750" lvl="2"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Fuel poverty (1.34M) increasing service from 25,000 pa to 100,000 pa – energy efficiency, access to grants</a:t>
            </a:r>
          </a:p>
          <a:p>
            <a:pPr marL="412750" lvl="2"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Disadvantaged from participating in transition (</a:t>
            </a:r>
            <a:r>
              <a:rPr lang="en-AU" sz="900" dirty="0" err="1">
                <a:solidFill>
                  <a:srgbClr val="000000"/>
                </a:solidFill>
                <a:latin typeface="Arial" panose="020B0604020202020204"/>
                <a:cs typeface="Arial"/>
              </a:rPr>
              <a:t>eg</a:t>
            </a:r>
            <a:r>
              <a:rPr lang="en-AU" sz="900" dirty="0">
                <a:solidFill>
                  <a:srgbClr val="000000"/>
                </a:solidFill>
                <a:latin typeface="Arial" panose="020B0604020202020204"/>
                <a:cs typeface="Arial"/>
              </a:rPr>
              <a:t> renting, no rooftop). Increase support from 250 pa to 100,000 pa</a:t>
            </a:r>
          </a:p>
          <a:p>
            <a:pPr marL="173355" lvl="1" indent="-173355">
              <a:buClr>
                <a:schemeClr val="tx2">
                  <a:lumMod val="100000"/>
                </a:schemeClr>
              </a:buClr>
              <a:buSzPct val="100000"/>
              <a:buFont typeface="Trebuchet MS" panose="020B0603020202020204" pitchFamily="34" charset="0"/>
              <a:buChar char="•"/>
              <a:defRPr/>
            </a:pPr>
            <a:r>
              <a:rPr lang="en-AU" sz="900" dirty="0">
                <a:solidFill>
                  <a:schemeClr val="tx1"/>
                </a:solidFill>
                <a:cs typeface="Arial"/>
              </a:rPr>
              <a:t>Incentives (ED2) </a:t>
            </a:r>
          </a:p>
          <a:p>
            <a:pPr marL="412750" lvl="2"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Cost: $9M UKPN, $9M customers, $11M UKPN (disadvantaged) = $20M net investment</a:t>
            </a:r>
          </a:p>
          <a:p>
            <a:pPr marL="412750" lvl="2" indent="-213995">
              <a:buClr>
                <a:srgbClr val="38383C">
                  <a:lumMod val="100000"/>
                </a:srgbClr>
              </a:buClr>
              <a:buSzPct val="100000"/>
              <a:buFont typeface="Arial" panose="020B0604020202020204" pitchFamily="34" charset="0"/>
              <a:buChar char="−"/>
              <a:defRPr/>
            </a:pPr>
            <a:r>
              <a:rPr lang="en-AU" sz="900" dirty="0">
                <a:solidFill>
                  <a:srgbClr val="000000"/>
                </a:solidFill>
                <a:latin typeface="Arial" panose="020B0604020202020204"/>
                <a:cs typeface="Arial"/>
              </a:rPr>
              <a:t>Incentive: $6M pa = $30M benefit</a:t>
            </a:r>
          </a:p>
        </p:txBody>
      </p:sp>
      <p:sp>
        <p:nvSpPr>
          <p:cNvPr id="12" name="Rectangle 11">
            <a:extLst>
              <a:ext uri="{FF2B5EF4-FFF2-40B4-BE49-F238E27FC236}">
                <a16:creationId xmlns:a16="http://schemas.microsoft.com/office/drawing/2014/main" id="{E8CC5838-AFD2-4FD3-9ACD-D41C9CC127A6}"/>
              </a:ext>
            </a:extLst>
          </p:cNvPr>
          <p:cNvSpPr/>
          <p:nvPr/>
        </p:nvSpPr>
        <p:spPr>
          <a:xfrm>
            <a:off x="4803777" y="1224312"/>
            <a:ext cx="4333668" cy="38556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lIns="91440" tIns="68564" rIns="91440" bIns="45720" rtlCol="0" anchor="t" anchorCtr="0"/>
          <a:lstStyle/>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latin typeface="Arial" panose="020B0604020202020204"/>
                <a:cs typeface="Arial"/>
                <a:sym typeface="Arial" panose="020B0604020202020204" pitchFamily="34" charset="0"/>
              </a:rPr>
              <a:t>Establishing DSO as a separate legal entity from DNO due to perceived conflict of interest. DNO incentivised to grow RAB through network solutions, whereas DSO charged with choosing the right solution, non-network where possible to support Net Zero</a:t>
            </a:r>
          </a:p>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latin typeface="Arial" panose="020B0604020202020204"/>
                <a:cs typeface="Arial"/>
                <a:sym typeface="Arial" panose="020B0604020202020204" pitchFamily="34" charset="0"/>
              </a:rPr>
              <a:t>DSO a new internal Directorate with an independent Supervisory Board, with 100-200 people (DNO is 6000 people incl 2500 field staff)</a:t>
            </a:r>
          </a:p>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latin typeface="Arial" panose="020B0604020202020204"/>
                <a:cs typeface="Arial"/>
                <a:sym typeface="Arial" panose="020B0604020202020204" pitchFamily="34" charset="0"/>
              </a:rPr>
              <a:t>DSO Role. 1) Planning &amp; network development, 2) Network operations, 3) Market Development</a:t>
            </a:r>
          </a:p>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latin typeface="Arial" panose="020B0604020202020204"/>
                <a:cs typeface="Arial"/>
                <a:sym typeface="Arial" panose="020B0604020202020204" pitchFamily="34" charset="0"/>
              </a:rPr>
              <a:t>Key focus is Local Area Energy Planning (LAEP) with natural groupings of the 130 local authorities across UKPN. 20 people recruited to work with Councils on their non-network / embedded generation plans. Could include electrification of gas.</a:t>
            </a:r>
          </a:p>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latin typeface="Arial" panose="020B0604020202020204"/>
                <a:cs typeface="Arial"/>
                <a:sym typeface="Arial" panose="020B0604020202020204" pitchFamily="34" charset="0"/>
              </a:rPr>
              <a:t>Anticipate $400M pound savings (5 years) through ‘Flexibility’ solutions</a:t>
            </a:r>
          </a:p>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latin typeface="Arial" panose="020B0604020202020204"/>
                <a:cs typeface="Arial"/>
                <a:sym typeface="Arial" panose="020B0604020202020204" pitchFamily="34" charset="0"/>
              </a:rPr>
              <a:t>Other distributors are not seeing DSO separation the same way</a:t>
            </a:r>
          </a:p>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latin typeface="Arial" panose="020B0604020202020204"/>
                <a:cs typeface="Arial"/>
                <a:sym typeface="Arial" panose="020B0604020202020204" pitchFamily="34" charset="0"/>
              </a:rPr>
              <a:t>UKPN see it could evolve to a single, central DSO over time (like a distribution AEMO)</a:t>
            </a:r>
          </a:p>
        </p:txBody>
      </p:sp>
    </p:spTree>
    <p:extLst>
      <p:ext uri="{BB962C8B-B14F-4D97-AF65-F5344CB8AC3E}">
        <p14:creationId xmlns:p14="http://schemas.microsoft.com/office/powerpoint/2010/main" val="578898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9" name="Object 8"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247104-C3E8-449A-A30F-71844AC54CA9}"/>
              </a:ext>
            </a:extLst>
          </p:cNvPr>
          <p:cNvSpPr>
            <a:spLocks noGrp="1"/>
          </p:cNvSpPr>
          <p:nvPr>
            <p:ph type="title"/>
          </p:nvPr>
        </p:nvSpPr>
        <p:spPr>
          <a:xfrm>
            <a:off x="374006" y="216131"/>
            <a:ext cx="8197048" cy="249299"/>
          </a:xfrm>
        </p:spPr>
        <p:txBody>
          <a:bodyPr>
            <a:normAutofit fontScale="90000"/>
          </a:bodyPr>
          <a:lstStyle/>
          <a:p>
            <a:r>
              <a:rPr lang="en-AU" dirty="0">
                <a:latin typeface="+mn-lt"/>
                <a:cs typeface="Arial" panose="020B0604020202020204" pitchFamily="34" charset="0"/>
                <a:sym typeface="Arial" panose="020B0604020202020204" pitchFamily="34" charset="0"/>
              </a:rPr>
              <a:t>UK </a:t>
            </a:r>
            <a:r>
              <a:rPr lang="en-AU" dirty="0" err="1">
                <a:latin typeface="+mn-lt"/>
                <a:cs typeface="Arial" panose="020B0604020202020204" pitchFamily="34" charset="0"/>
                <a:sym typeface="Arial" panose="020B0604020202020204" pitchFamily="34" charset="0"/>
              </a:rPr>
              <a:t>PowerNetworks</a:t>
            </a:r>
            <a:r>
              <a:rPr lang="en-AU" dirty="0">
                <a:latin typeface="+mn-lt"/>
                <a:cs typeface="Arial" panose="020B0604020202020204" pitchFamily="34" charset="0"/>
                <a:sym typeface="Arial" panose="020B0604020202020204" pitchFamily="34" charset="0"/>
              </a:rPr>
              <a:t>: Some other notes (PI) </a:t>
            </a:r>
          </a:p>
        </p:txBody>
      </p:sp>
      <p:pic>
        <p:nvPicPr>
          <p:cNvPr id="11" name="Picture 10">
            <a:extLst>
              <a:ext uri="{FF2B5EF4-FFF2-40B4-BE49-F238E27FC236}">
                <a16:creationId xmlns:a16="http://schemas.microsoft.com/office/drawing/2014/main" id="{8582FFF7-9C59-4398-9243-395FCA880A87}"/>
              </a:ext>
            </a:extLst>
          </p:cNvPr>
          <p:cNvPicPr>
            <a:picLocks noChangeAspect="1"/>
          </p:cNvPicPr>
          <p:nvPr/>
        </p:nvPicPr>
        <p:blipFill>
          <a:blip r:embed="rId6"/>
          <a:stretch>
            <a:fillRect/>
          </a:stretch>
        </p:blipFill>
        <p:spPr>
          <a:xfrm>
            <a:off x="6394901" y="-22797"/>
            <a:ext cx="2366662" cy="836908"/>
          </a:xfrm>
          <a:prstGeom prst="rect">
            <a:avLst/>
          </a:prstGeom>
        </p:spPr>
      </p:pic>
      <p:sp>
        <p:nvSpPr>
          <p:cNvPr id="14" name="TextBox 13">
            <a:extLst>
              <a:ext uri="{FF2B5EF4-FFF2-40B4-BE49-F238E27FC236}">
                <a16:creationId xmlns:a16="http://schemas.microsoft.com/office/drawing/2014/main" id="{FF837677-7246-468A-BFE0-727F66FCCEB0}"/>
              </a:ext>
            </a:extLst>
          </p:cNvPr>
          <p:cNvSpPr txBox="1"/>
          <p:nvPr/>
        </p:nvSpPr>
        <p:spPr>
          <a:xfrm>
            <a:off x="111788" y="586591"/>
            <a:ext cx="4582084" cy="3970318"/>
          </a:xfrm>
          <a:prstGeom prst="rect">
            <a:avLst/>
          </a:prstGeom>
          <a:noFill/>
        </p:spPr>
        <p:txBody>
          <a:bodyPr wrap="square">
            <a:spAutoFit/>
          </a:bodyPr>
          <a:lstStyle/>
          <a:p>
            <a:pPr marL="0" lvl="1">
              <a:buClr>
                <a:schemeClr val="tx2">
                  <a:lumMod val="100000"/>
                </a:schemeClr>
              </a:buClr>
              <a:buSzPct val="100000"/>
            </a:pPr>
            <a:endParaRPr lang="en-AU" sz="1050" dirty="0">
              <a:highlight>
                <a:srgbClr val="FFFF00"/>
              </a:highlight>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UK also wants to be a net exporter of energy; TNOs are the ‘authorised’ exporters and seen a s strategically key </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Connections &amp; permitting are a key timeline risk. 8 years avg.</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Diversity factor in network growth a key risk. Using 1:7 but some go for 1:1; E.g. Data centres big issue; they reserve capacity and then not using it. </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Batteries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We don’t really know how batteries work. The owners don’t know either and contracts change all the time. </a:t>
            </a:r>
          </a:p>
          <a:p>
            <a:pPr marL="516702" lvl="2"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The BESS Owner needs approval to connect a battery but doesn’t need approval to change the type of the contract, switching speed, etc. </a:t>
            </a:r>
          </a:p>
          <a:p>
            <a:pPr marL="516702" lvl="2"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EV</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2-3M vehicles by 2030 (10x growth in 8yrs); Millions of them by 2050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Chargers don’t work well. They are slow to charge.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Connections (of chargers) are expensive ($40-60k) for a $80k vehicle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UK don’t have garages in cities; street parking can’t charge </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
        <p:nvSpPr>
          <p:cNvPr id="16" name="TextBox 15">
            <a:extLst>
              <a:ext uri="{FF2B5EF4-FFF2-40B4-BE49-F238E27FC236}">
                <a16:creationId xmlns:a16="http://schemas.microsoft.com/office/drawing/2014/main" id="{3AF58DF9-E795-4208-A270-9A1B96025E49}"/>
              </a:ext>
            </a:extLst>
          </p:cNvPr>
          <p:cNvSpPr txBox="1"/>
          <p:nvPr/>
        </p:nvSpPr>
        <p:spPr>
          <a:xfrm>
            <a:off x="4847664" y="780703"/>
            <a:ext cx="4582084" cy="3970318"/>
          </a:xfrm>
          <a:prstGeom prst="rect">
            <a:avLst/>
          </a:prstGeom>
          <a:noFill/>
        </p:spPr>
        <p:txBody>
          <a:bodyPr wrap="square">
            <a:spAutoFit/>
          </a:bodyPr>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Don’t really like to be classed as a ‘DNO’ as they are seen by the customer and community as ‘snails’ </a:t>
            </a:r>
          </a:p>
          <a:p>
            <a:pPr marL="0" lvl="1">
              <a:buClr>
                <a:schemeClr val="tx2">
                  <a:lumMod val="100000"/>
                </a:schemeClr>
              </a:buClr>
              <a:buSzPct val="100000"/>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Digital: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Cheapest TOTEX per customer out of all DNOs </a:t>
            </a:r>
          </a:p>
          <a:p>
            <a:pPr marL="342900" lvl="2">
              <a:buClr>
                <a:schemeClr val="tx2">
                  <a:lumMod val="100000"/>
                </a:schemeClr>
              </a:buClr>
              <a:buSzPct val="100000"/>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Systems</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Some basic systems are behind. E.g. Windows 10 2 years behind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Works management: changes considered (Salesforce, Chime, SAP); SAP considered very expensive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Internal customers must accept the systems proposed; </a:t>
            </a:r>
          </a:p>
          <a:p>
            <a:pPr marL="342900" lvl="2">
              <a:buClr>
                <a:schemeClr val="tx2">
                  <a:lumMod val="100000"/>
                </a:schemeClr>
              </a:buClr>
              <a:buSzPct val="100000"/>
            </a:pPr>
            <a:r>
              <a:rPr lang="en-AU" sz="1050" dirty="0">
                <a:sym typeface="Arial" panose="020B0604020202020204" pitchFamily="34" charset="0"/>
              </a:rPr>
              <a:t>     not Digital </a:t>
            </a:r>
          </a:p>
          <a:p>
            <a:pPr marL="342900" lvl="2">
              <a:buClr>
                <a:schemeClr val="tx2">
                  <a:lumMod val="100000"/>
                </a:schemeClr>
              </a:buClr>
              <a:buSzPct val="100000"/>
            </a:pPr>
            <a:endParaRPr lang="en-AU" sz="1050" dirty="0">
              <a:sym typeface="Arial" panose="020B0604020202020204" pitchFamily="34" charset="0"/>
            </a:endParaRPr>
          </a:p>
          <a:p>
            <a:pPr marL="171450" lvl="1" indent="-171450">
              <a:buClr>
                <a:schemeClr val="tx2">
                  <a:lumMod val="100000"/>
                </a:schemeClr>
              </a:buClr>
              <a:buSzPct val="100000"/>
              <a:buFont typeface="Arial" panose="020B0604020202020204" pitchFamily="34" charset="0"/>
              <a:buChar char="•"/>
            </a:pPr>
            <a:r>
              <a:rPr lang="en-AU" sz="1050" dirty="0">
                <a:sym typeface="Arial" panose="020B0604020202020204" pitchFamily="34" charset="0"/>
              </a:rPr>
              <a:t>Customer Service – principles </a:t>
            </a:r>
          </a:p>
          <a:p>
            <a:pPr marL="514350" lvl="2" indent="-171450">
              <a:buClr>
                <a:schemeClr val="tx2">
                  <a:lumMod val="100000"/>
                </a:schemeClr>
              </a:buClr>
              <a:buSzPct val="100000"/>
              <a:buFont typeface="Arial" panose="020B0604020202020204" pitchFamily="34" charset="0"/>
              <a:buChar char="•"/>
            </a:pPr>
            <a:r>
              <a:rPr lang="en-AU" sz="1050" dirty="0">
                <a:sym typeface="Arial" panose="020B0604020202020204" pitchFamily="34" charset="0"/>
              </a:rPr>
              <a:t>Deliver a brilliant service to all </a:t>
            </a:r>
          </a:p>
          <a:p>
            <a:pPr marL="514350" lvl="2" indent="-171450">
              <a:buClr>
                <a:schemeClr val="tx2">
                  <a:lumMod val="100000"/>
                </a:schemeClr>
              </a:buClr>
              <a:buSzPct val="100000"/>
              <a:buFont typeface="Arial" panose="020B0604020202020204" pitchFamily="34" charset="0"/>
              <a:buChar char="•"/>
            </a:pPr>
            <a:r>
              <a:rPr lang="en-AU" sz="1050" dirty="0">
                <a:sym typeface="Arial" panose="020B0604020202020204" pitchFamily="34" charset="0"/>
              </a:rPr>
              <a:t>Facilitate decarbonisation at the lowest cost possible </a:t>
            </a:r>
          </a:p>
          <a:p>
            <a:pPr marL="514350" lvl="2" indent="-171450">
              <a:buClr>
                <a:schemeClr val="tx2">
                  <a:lumMod val="100000"/>
                </a:schemeClr>
              </a:buClr>
              <a:buSzPct val="100000"/>
              <a:buFont typeface="Arial" panose="020B0604020202020204" pitchFamily="34" charset="0"/>
              <a:buChar char="•"/>
            </a:pPr>
            <a:r>
              <a:rPr lang="en-AU" sz="1050" dirty="0">
                <a:sym typeface="Arial" panose="020B0604020202020204" pitchFamily="34" charset="0"/>
              </a:rPr>
              <a:t>Safe, reliable and resilient network</a:t>
            </a:r>
          </a:p>
          <a:p>
            <a:pPr marL="514350" lvl="2" indent="-171450">
              <a:buClr>
                <a:schemeClr val="tx2">
                  <a:lumMod val="100000"/>
                </a:schemeClr>
              </a:buClr>
              <a:buSzPct val="100000"/>
              <a:buFont typeface="Arial" panose="020B0604020202020204" pitchFamily="34" charset="0"/>
              <a:buChar char="•"/>
            </a:pPr>
            <a:r>
              <a:rPr lang="en-AU" sz="1050" dirty="0">
                <a:sym typeface="Arial" panose="020B0604020202020204" pitchFamily="34" charset="0"/>
              </a:rPr>
              <a:t>Lowest possible bills </a:t>
            </a:r>
          </a:p>
          <a:p>
            <a:pPr marL="514350" lvl="2" indent="-171450">
              <a:buClr>
                <a:schemeClr val="tx2">
                  <a:lumMod val="100000"/>
                </a:schemeClr>
              </a:buClr>
              <a:buSzPct val="100000"/>
              <a:buFont typeface="Arial" panose="020B0604020202020204" pitchFamily="34" charset="0"/>
              <a:buChar char="•"/>
            </a:pPr>
            <a:r>
              <a:rPr lang="en-AU" sz="1050" dirty="0">
                <a:sym typeface="Arial" panose="020B0604020202020204" pitchFamily="34" charset="0"/>
              </a:rPr>
              <a:t>Force for good in the community </a:t>
            </a:r>
          </a:p>
          <a:p>
            <a:pPr marL="514350" lvl="2" indent="-171450">
              <a:buClr>
                <a:schemeClr val="tx2">
                  <a:lumMod val="100000"/>
                </a:schemeClr>
              </a:buClr>
              <a:buSzPct val="100000"/>
              <a:buFont typeface="Arial" panose="020B0604020202020204" pitchFamily="34" charset="0"/>
              <a:buChar char="•"/>
            </a:pPr>
            <a:r>
              <a:rPr lang="en-AU" sz="1050" dirty="0">
                <a:sym typeface="Arial" panose="020B0604020202020204" pitchFamily="34" charset="0"/>
              </a:rPr>
              <a:t>Employer of choice </a:t>
            </a:r>
          </a:p>
          <a:p>
            <a:pPr marL="514350" lvl="2" indent="-171450">
              <a:buClr>
                <a:schemeClr val="tx2">
                  <a:lumMod val="100000"/>
                </a:schemeClr>
              </a:buClr>
              <a:buSzPct val="100000"/>
              <a:buFont typeface="Arial" panose="020B0604020202020204" pitchFamily="34" charset="0"/>
              <a:buChar char="•"/>
            </a:pPr>
            <a:r>
              <a:rPr lang="en-AU" sz="1050" dirty="0">
                <a:sym typeface="Arial" panose="020B0604020202020204" pitchFamily="34" charset="0"/>
              </a:rPr>
              <a:t>Worthy of customer trust </a:t>
            </a:r>
          </a:p>
          <a:p>
            <a:pPr marL="514350" lvl="2" indent="-171450">
              <a:buClr>
                <a:schemeClr val="tx2">
                  <a:lumMod val="100000"/>
                </a:schemeClr>
              </a:buClr>
              <a:buSzPct val="100000"/>
              <a:buFont typeface="Arial" panose="020B0604020202020204" pitchFamily="34" charset="0"/>
              <a:buChar char="•"/>
            </a:pPr>
            <a:r>
              <a:rPr lang="en-AU" sz="1050" dirty="0">
                <a:sym typeface="Arial" panose="020B0604020202020204" pitchFamily="34" charset="0"/>
              </a:rPr>
              <a:t>Benchmark against the best service providers </a:t>
            </a:r>
          </a:p>
          <a:p>
            <a:pPr marL="516702" lvl="2" indent="-173802">
              <a:buClr>
                <a:schemeClr val="tx2">
                  <a:lumMod val="100000"/>
                </a:schemeClr>
              </a:buClr>
              <a:buSzPct val="100000"/>
              <a:buFont typeface="Trebuchet MS" panose="020B0603020202020204" pitchFamily="34" charset="0"/>
              <a:buChar char="•"/>
            </a:pPr>
            <a:endParaRPr lang="en-AU" sz="1050" dirty="0">
              <a:highlight>
                <a:srgbClr val="FFFF00"/>
              </a:highlight>
              <a:sym typeface="Arial" panose="020B0604020202020204" pitchFamily="34" charset="0"/>
            </a:endParaRPr>
          </a:p>
        </p:txBody>
      </p:sp>
    </p:spTree>
    <p:extLst>
      <p:ext uri="{BB962C8B-B14F-4D97-AF65-F5344CB8AC3E}">
        <p14:creationId xmlns:p14="http://schemas.microsoft.com/office/powerpoint/2010/main" val="1256521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9" name="Object 8"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247104-C3E8-449A-A30F-71844AC54CA9}"/>
              </a:ext>
            </a:extLst>
          </p:cNvPr>
          <p:cNvSpPr>
            <a:spLocks noGrp="1"/>
          </p:cNvSpPr>
          <p:nvPr>
            <p:ph type="title"/>
          </p:nvPr>
        </p:nvSpPr>
        <p:spPr>
          <a:xfrm>
            <a:off x="374006" y="216131"/>
            <a:ext cx="8197048" cy="249299"/>
          </a:xfrm>
        </p:spPr>
        <p:txBody>
          <a:bodyPr>
            <a:normAutofit fontScale="90000"/>
          </a:bodyPr>
          <a:lstStyle/>
          <a:p>
            <a:r>
              <a:rPr lang="en-AU" dirty="0">
                <a:latin typeface="+mn-lt"/>
                <a:cs typeface="Arial" panose="020B0604020202020204" pitchFamily="34" charset="0"/>
                <a:sym typeface="Arial" panose="020B0604020202020204" pitchFamily="34" charset="0"/>
              </a:rPr>
              <a:t>UK </a:t>
            </a:r>
            <a:r>
              <a:rPr lang="en-AU" dirty="0" err="1">
                <a:latin typeface="+mn-lt"/>
                <a:cs typeface="Arial" panose="020B0604020202020204" pitchFamily="34" charset="0"/>
                <a:sym typeface="Arial" panose="020B0604020202020204" pitchFamily="34" charset="0"/>
              </a:rPr>
              <a:t>PowerNetworks</a:t>
            </a:r>
            <a:r>
              <a:rPr lang="en-AU" dirty="0">
                <a:latin typeface="+mn-lt"/>
                <a:cs typeface="Arial" panose="020B0604020202020204" pitchFamily="34" charset="0"/>
                <a:sym typeface="Arial" panose="020B0604020202020204" pitchFamily="34" charset="0"/>
              </a:rPr>
              <a:t>: Some other notes (PI) </a:t>
            </a:r>
          </a:p>
        </p:txBody>
      </p:sp>
      <p:pic>
        <p:nvPicPr>
          <p:cNvPr id="11" name="Picture 10">
            <a:extLst>
              <a:ext uri="{FF2B5EF4-FFF2-40B4-BE49-F238E27FC236}">
                <a16:creationId xmlns:a16="http://schemas.microsoft.com/office/drawing/2014/main" id="{8582FFF7-9C59-4398-9243-395FCA880A87}"/>
              </a:ext>
            </a:extLst>
          </p:cNvPr>
          <p:cNvPicPr>
            <a:picLocks noChangeAspect="1"/>
          </p:cNvPicPr>
          <p:nvPr/>
        </p:nvPicPr>
        <p:blipFill>
          <a:blip r:embed="rId6"/>
          <a:stretch>
            <a:fillRect/>
          </a:stretch>
        </p:blipFill>
        <p:spPr>
          <a:xfrm>
            <a:off x="6394901" y="-22797"/>
            <a:ext cx="2366662" cy="836908"/>
          </a:xfrm>
          <a:prstGeom prst="rect">
            <a:avLst/>
          </a:prstGeom>
        </p:spPr>
      </p:pic>
      <p:sp>
        <p:nvSpPr>
          <p:cNvPr id="14" name="TextBox 13">
            <a:extLst>
              <a:ext uri="{FF2B5EF4-FFF2-40B4-BE49-F238E27FC236}">
                <a16:creationId xmlns:a16="http://schemas.microsoft.com/office/drawing/2014/main" id="{FF837677-7246-468A-BFE0-727F66FCCEB0}"/>
              </a:ext>
            </a:extLst>
          </p:cNvPr>
          <p:cNvSpPr txBox="1"/>
          <p:nvPr/>
        </p:nvSpPr>
        <p:spPr>
          <a:xfrm>
            <a:off x="111788" y="586591"/>
            <a:ext cx="4582084" cy="3808735"/>
          </a:xfrm>
          <a:prstGeom prst="rect">
            <a:avLst/>
          </a:prstGeom>
          <a:noFill/>
        </p:spPr>
        <p:txBody>
          <a:bodyPr wrap="square">
            <a:spAutoFit/>
          </a:bodyPr>
          <a:lstStyle/>
          <a:p>
            <a:pPr marL="0" lvl="1">
              <a:buClr>
                <a:schemeClr val="tx2">
                  <a:lumMod val="100000"/>
                </a:schemeClr>
              </a:buClr>
              <a:buSzPct val="100000"/>
            </a:pPr>
            <a:endParaRPr lang="en-AU" sz="1050" dirty="0">
              <a:highlight>
                <a:srgbClr val="FFFF00"/>
              </a:highlight>
              <a:sym typeface="Arial" panose="020B0604020202020204" pitchFamily="34" charset="0"/>
            </a:endParaRPr>
          </a:p>
          <a:p>
            <a:pPr marL="0" lvl="1">
              <a:buClr>
                <a:schemeClr val="tx2">
                  <a:lumMod val="100000"/>
                </a:schemeClr>
              </a:buClr>
              <a:buSzPct val="100000"/>
            </a:pPr>
            <a:r>
              <a:rPr lang="en-AU" sz="1050" dirty="0">
                <a:sym typeface="Arial" panose="020B0604020202020204" pitchFamily="34" charset="0"/>
              </a:rPr>
              <a:t>FINANCE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Motto: We enable, We challenge, We support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136 people in total </a:t>
            </a:r>
          </a:p>
          <a:p>
            <a:pPr marL="859602" lvl="3"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20 – statutory accounting </a:t>
            </a:r>
          </a:p>
          <a:p>
            <a:pPr marL="859602" lvl="3"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45 – business partners </a:t>
            </a:r>
          </a:p>
          <a:p>
            <a:pPr marL="859602" lvl="3"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05 – treasury </a:t>
            </a:r>
          </a:p>
          <a:p>
            <a:pPr marL="859602" lvl="3"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03 – tax </a:t>
            </a:r>
          </a:p>
          <a:p>
            <a:pPr marL="859602" lvl="3"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20- risk and assurance (need 3 but shareholder insists) </a:t>
            </a:r>
          </a:p>
          <a:p>
            <a:pPr marL="859602" lvl="3"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43 – income management (Duos, tariff, pricing, contracts)</a:t>
            </a:r>
          </a:p>
          <a:p>
            <a:pPr marL="859602" lvl="3"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Developed and now managing the Unitised Cost Index (UCI)  </a:t>
            </a:r>
          </a:p>
          <a:p>
            <a:pPr marL="516702" lvl="2"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Recoverable Work ~ 80% markup on top of all costs; less if  only materials are required (70% markup)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Weekly report on what drives cost and performance; detailed KPIs and measurements in place and issued </a:t>
            </a:r>
            <a:r>
              <a:rPr lang="en-AU" sz="1050" dirty="0" err="1">
                <a:sym typeface="Arial" panose="020B0604020202020204" pitchFamily="34" charset="0"/>
              </a:rPr>
              <a:t>weekl</a:t>
            </a:r>
            <a:r>
              <a:rPr lang="en-AU" sz="1050" dirty="0">
                <a:sym typeface="Arial" panose="020B0604020202020204" pitchFamily="34" charset="0"/>
              </a:rPr>
              <a:t>; discussed each Friday in detail including actions to reduce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Data Hub managed (financial, HR, IT and other) and change controlled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Monthly polling of each BU done by the corporate finance together with the finance business partners </a:t>
            </a:r>
          </a:p>
          <a:p>
            <a:pPr marL="173802" lvl="1" indent="-173802">
              <a:buClr>
                <a:schemeClr val="tx2">
                  <a:lumMod val="100000"/>
                </a:schemeClr>
              </a:buClr>
              <a:buSzPct val="100000"/>
              <a:buFont typeface="Trebuchet MS" panose="020B0603020202020204" pitchFamily="34" charset="0"/>
              <a:buChar char="•"/>
            </a:pPr>
            <a:endParaRPr lang="en-AU" sz="1050" dirty="0">
              <a:solidFill>
                <a:schemeClr val="accent5">
                  <a:lumMod val="75000"/>
                </a:schemeClr>
              </a:solidFill>
              <a:sym typeface="Arial" panose="020B0604020202020204" pitchFamily="34" charset="0"/>
            </a:endParaRPr>
          </a:p>
        </p:txBody>
      </p:sp>
    </p:spTree>
    <p:extLst>
      <p:ext uri="{BB962C8B-B14F-4D97-AF65-F5344CB8AC3E}">
        <p14:creationId xmlns:p14="http://schemas.microsoft.com/office/powerpoint/2010/main" val="2928943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14" name="ColumnHeader"/>
          <p:cNvSpPr>
            <a:spLocks noChangeArrowheads="1"/>
          </p:cNvSpPr>
          <p:nvPr/>
        </p:nvSpPr>
        <p:spPr bwMode="gray">
          <a:xfrm>
            <a:off x="573846" y="1071748"/>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Future of Gas</a:t>
            </a:r>
          </a:p>
        </p:txBody>
      </p:sp>
      <p:sp>
        <p:nvSpPr>
          <p:cNvPr id="15" name="TextColumnContent"/>
          <p:cNvSpPr>
            <a:spLocks noChangeArrowheads="1"/>
          </p:cNvSpPr>
          <p:nvPr/>
        </p:nvSpPr>
        <p:spPr bwMode="gray">
          <a:xfrm>
            <a:off x="573846" y="1394822"/>
            <a:ext cx="3657035" cy="1094706"/>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Ambition of 10GW H2 by 2030 – unlikely to be met without Govt leadership, as industry is unlikely to take the risk of investing. Govt doesn’t like picking winners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Gas Distribution ring-fenced from investing in hydrogen generation</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Biogas potential is quite small (~5-10%)</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No new gas boilers in new build from 2025</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H2 attractive due to no home infrastructure change</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No Renewable Gas Target. There is a green gas levy of $2 per household pa</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45% electricity generation is natural gas &amp; likely to continue</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2023 Govt decision on ‘heating strategy’</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Cadent Gas (Macquarie consortium ownership) with 11M customers</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Ambition is biomethane to support 240000 customers</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Aspire to 20% hydrogen blending</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10 point plan for H2 (very dependent on Govt action)</a:t>
            </a:r>
          </a:p>
          <a:p>
            <a:pPr marL="516702" lvl="2"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
        <p:nvSpPr>
          <p:cNvPr id="16" name="ColumnHeader"/>
          <p:cNvSpPr>
            <a:spLocks noChangeArrowheads="1"/>
          </p:cNvSpPr>
          <p:nvPr/>
        </p:nvSpPr>
        <p:spPr bwMode="gray">
          <a:xfrm>
            <a:off x="4893655" y="1071748"/>
            <a:ext cx="3657036"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Other topics</a:t>
            </a:r>
          </a:p>
        </p:txBody>
      </p:sp>
      <p:sp>
        <p:nvSpPr>
          <p:cNvPr id="17" name="TextColumnContent"/>
          <p:cNvSpPr>
            <a:spLocks noChangeArrowheads="1"/>
          </p:cNvSpPr>
          <p:nvPr/>
        </p:nvSpPr>
        <p:spPr bwMode="gray">
          <a:xfrm>
            <a:off x="4666858" y="1394821"/>
            <a:ext cx="4172342" cy="3559433"/>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Gas Distribution multiple 1.3-1.35x (Western Power Distribution)</a:t>
            </a:r>
          </a:p>
          <a:p>
            <a:pPr marL="173802" lvl="1"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Electricity &amp; Gas smart metering rollout by Retailers (~25M completed)</a:t>
            </a:r>
          </a:p>
          <a:p>
            <a:pPr marL="173802" lvl="1"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$2500 pound average energy bill underwritten by UK Govt (~30%)</a:t>
            </a:r>
          </a:p>
          <a:p>
            <a:pPr marL="173802" lvl="1"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30 Retailer failures, mainly due to gas prices, but none of the founding Big 6</a:t>
            </a:r>
          </a:p>
          <a:p>
            <a:pPr marL="516702" lvl="2"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Distributors have collected $100 pound per customer through the </a:t>
            </a:r>
            <a:r>
              <a:rPr lang="en-AU" sz="1050" err="1">
                <a:sym typeface="Arial" panose="020B0604020202020204" pitchFamily="34" charset="0"/>
              </a:rPr>
              <a:t>RoLR</a:t>
            </a:r>
            <a:r>
              <a:rPr lang="en-AU" sz="1050">
                <a:sym typeface="Arial" panose="020B0604020202020204" pitchFamily="34" charset="0"/>
              </a:rPr>
              <a:t> scheme</a:t>
            </a:r>
          </a:p>
          <a:p>
            <a:pPr marL="173802" lvl="1"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UK a net exporter of electricity </a:t>
            </a:r>
          </a:p>
          <a:p>
            <a:pPr marL="173802" lvl="1"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Ref UK Energy Flow Chart (Sankey diagram)</a:t>
            </a:r>
          </a:p>
          <a:p>
            <a:pPr marL="173802" lvl="1" indent="-173802">
              <a:buClr>
                <a:schemeClr val="tx2">
                  <a:lumMod val="100000"/>
                </a:schemeClr>
              </a:buClr>
              <a:buSzPct val="100000"/>
              <a:buFont typeface="Trebuchet MS" panose="020B0603020202020204" pitchFamily="34" charset="0"/>
              <a:buChar char="•"/>
            </a:pPr>
            <a:r>
              <a:rPr lang="en-AU" sz="1050" err="1">
                <a:sym typeface="Arial" panose="020B0604020202020204" pitchFamily="34" charset="0"/>
              </a:rPr>
              <a:t>Kracken</a:t>
            </a:r>
            <a:r>
              <a:rPr lang="en-AU" sz="1050">
                <a:sym typeface="Arial" panose="020B0604020202020204" pitchFamily="34" charset="0"/>
              </a:rPr>
              <a:t> has 20million retailer accounts in UK as software service and billing platform (Octopus)</a:t>
            </a:r>
          </a:p>
          <a:p>
            <a:pPr marL="173802" lvl="1"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Regulation being seen as a solution, </a:t>
            </a:r>
            <a:r>
              <a:rPr lang="en-AU" sz="1050" err="1">
                <a:sym typeface="Arial" panose="020B0604020202020204" pitchFamily="34" charset="0"/>
              </a:rPr>
              <a:t>eg</a:t>
            </a:r>
            <a:r>
              <a:rPr lang="en-AU" sz="1050">
                <a:sym typeface="Arial" panose="020B0604020202020204" pitchFamily="34" charset="0"/>
              </a:rPr>
              <a:t> nuclear generation to be regulated, enabling earlier return on investment during construction and known caps on costs rather than market escalation where marginal price sets earnings for all generation</a:t>
            </a:r>
          </a:p>
          <a:p>
            <a:pPr marL="173802" lvl="1" indent="-173802">
              <a:buClr>
                <a:schemeClr val="tx2">
                  <a:lumMod val="100000"/>
                </a:schemeClr>
              </a:buClr>
              <a:buSzPct val="100000"/>
              <a:buFont typeface="Trebuchet MS" panose="020B0603020202020204" pitchFamily="34" charset="0"/>
              <a:buChar char="•"/>
            </a:pPr>
            <a:endParaRPr lang="en-AU" sz="105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a:solidFill>
                <a:schemeClr val="accent1"/>
              </a:solidFill>
              <a:latin typeface="Century Gothic" panose="020B0502020202020204" pitchFamily="34" charset="0"/>
              <a:sym typeface="Arial" panose="020B0604020202020204" pitchFamily="34" charset="0"/>
            </a:endParaRP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18" name="Rectangle 17"/>
          <p:cNvSpPr/>
          <p:nvPr/>
        </p:nvSpPr>
        <p:spPr>
          <a:xfrm>
            <a:off x="5522965" y="4800136"/>
            <a:ext cx="1414808" cy="30091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tIns="68564" rtlCol="0" anchor="t" anchorCtr="0"/>
          <a:lstStyle/>
          <a:p>
            <a:pPr marL="0" lvl="1">
              <a:buClr>
                <a:schemeClr val="tx2">
                  <a:lumMod val="100000"/>
                </a:schemeClr>
              </a:buClr>
              <a:buSzPct val="100000"/>
            </a:pPr>
            <a:r>
              <a:rPr lang="en-AU" sz="750">
                <a:solidFill>
                  <a:schemeClr val="tx1"/>
                </a:solidFill>
                <a:latin typeface="Arial" panose="020B0604020202020204" pitchFamily="34" charset="0"/>
                <a:cs typeface="Arial" pitchFamily="34" charset="0"/>
                <a:sym typeface="Arial" panose="020B0604020202020204" pitchFamily="34" charset="0"/>
              </a:rPr>
              <a:t>*All $ = USD in this paper</a:t>
            </a:r>
          </a:p>
        </p:txBody>
      </p:sp>
      <p:pic>
        <p:nvPicPr>
          <p:cNvPr id="23558" name="Picture 6" descr="Deloitte">
            <a:extLst>
              <a:ext uri="{FF2B5EF4-FFF2-40B4-BE49-F238E27FC236}">
                <a16:creationId xmlns:a16="http://schemas.microsoft.com/office/drawing/2014/main" id="{AD40110B-F9A9-43CB-B96C-5A128B5A07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30" y="120225"/>
            <a:ext cx="2197733" cy="89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816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err="1">
                <a:latin typeface="+mn-lt"/>
                <a:cs typeface="Arial" panose="020B0604020202020204" pitchFamily="34" charset="0"/>
                <a:sym typeface="Arial" panose="020B0604020202020204" pitchFamily="34" charset="0"/>
              </a:rPr>
              <a:t>ItalGas</a:t>
            </a:r>
            <a:endParaRPr lang="en-AU">
              <a:latin typeface="+mn-lt"/>
              <a:cs typeface="Arial" panose="020B0604020202020204" pitchFamily="34" charset="0"/>
              <a:sym typeface="Arial" panose="020B0604020202020204" pitchFamily="34" charset="0"/>
            </a:endParaRPr>
          </a:p>
        </p:txBody>
      </p:sp>
      <p:sp>
        <p:nvSpPr>
          <p:cNvPr id="14" name="ColumnHeader"/>
          <p:cNvSpPr>
            <a:spLocks noChangeArrowheads="1"/>
          </p:cNvSpPr>
          <p:nvPr/>
        </p:nvSpPr>
        <p:spPr bwMode="gray">
          <a:xfrm>
            <a:off x="573846" y="1071748"/>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Key Statistics</a:t>
            </a:r>
          </a:p>
        </p:txBody>
      </p:sp>
      <p:sp>
        <p:nvSpPr>
          <p:cNvPr id="15" name="TextColumnContent"/>
          <p:cNvSpPr>
            <a:spLocks noChangeArrowheads="1"/>
          </p:cNvSpPr>
          <p:nvPr/>
        </p:nvSpPr>
        <p:spPr bwMode="gray">
          <a:xfrm>
            <a:off x="98934" y="1394822"/>
            <a:ext cx="4131948" cy="1627448"/>
          </a:xfrm>
          <a:prstGeom prst="rect">
            <a:avLst/>
          </a:prstGeom>
          <a:noFill/>
          <a:ln w="9525" algn="ctr">
            <a:noFill/>
            <a:miter lim="800000"/>
            <a:headEnd type="none" w="lg" len="lg"/>
            <a:tailEnd type="none" w="lg" len="lg"/>
          </a:ln>
          <a:effectLst/>
        </p:spPr>
        <p:txBody>
          <a:bodyPr tIns="68564" bIns="68564"/>
          <a:lstStyle/>
          <a:p>
            <a:pPr marL="628650" lvl="1" indent="-171450">
              <a:buFont typeface="Arial" panose="020B0604020202020204" pitchFamily="34" charset="0"/>
              <a:buChar char="•"/>
              <a:tabLst>
                <a:tab pos="914400" algn="l"/>
              </a:tabLst>
            </a:pPr>
            <a:r>
              <a:rPr lang="en-AU" sz="1050" dirty="0">
                <a:solidFill>
                  <a:srgbClr val="000000"/>
                </a:solidFill>
                <a:effectLst/>
                <a:latin typeface="Calibri" panose="020F0502020204030204" pitchFamily="34" charset="0"/>
                <a:ea typeface="Times New Roman" panose="02020603050405020304" pitchFamily="18" charset="0"/>
              </a:rPr>
              <a:t>€1.3 ($2b) billion revenue</a:t>
            </a:r>
          </a:p>
          <a:p>
            <a:pPr marL="742950" lvl="1" indent="-285750">
              <a:buFont typeface="Trebuchet MS" panose="020B0603020202020204" pitchFamily="34" charset="0"/>
              <a:buChar char="•"/>
              <a:tabLst>
                <a:tab pos="914400" algn="l"/>
              </a:tabLst>
            </a:pPr>
            <a:r>
              <a:rPr lang="en-AU" sz="1050" dirty="0">
                <a:solidFill>
                  <a:srgbClr val="000000"/>
                </a:solidFill>
                <a:effectLst/>
                <a:latin typeface="Calibri" panose="020F0502020204030204" pitchFamily="34" charset="0"/>
                <a:ea typeface="Times New Roman" panose="02020603050405020304" pitchFamily="18" charset="0"/>
              </a:rPr>
              <a:t>RAB value €7.8B ($12B) – about 2.5 times SGSPAA</a:t>
            </a:r>
            <a:endParaRPr lang="en-AU" sz="1100" dirty="0">
              <a:effectLst/>
              <a:latin typeface="Calibri" panose="020F0502020204030204" pitchFamily="34" charset="0"/>
              <a:ea typeface="Calibri" panose="020F0502020204030204" pitchFamily="34" charset="0"/>
            </a:endParaRPr>
          </a:p>
          <a:p>
            <a:pPr marL="742950" lvl="1" indent="-285750">
              <a:buFont typeface="Trebuchet MS" panose="020B0603020202020204" pitchFamily="34" charset="0"/>
              <a:buChar char="•"/>
              <a:tabLst>
                <a:tab pos="914400" algn="l"/>
              </a:tabLst>
            </a:pPr>
            <a:r>
              <a:rPr lang="en-AU" sz="1050" dirty="0">
                <a:solidFill>
                  <a:srgbClr val="000000"/>
                </a:solidFill>
                <a:effectLst/>
                <a:latin typeface="Calibri" panose="020F0502020204030204" pitchFamily="34" charset="0"/>
                <a:ea typeface="Times New Roman" panose="02020603050405020304" pitchFamily="18" charset="0"/>
              </a:rPr>
              <a:t>4,000 employees</a:t>
            </a:r>
            <a:endParaRPr lang="en-AU" sz="1100" dirty="0">
              <a:effectLst/>
              <a:latin typeface="Calibri" panose="020F0502020204030204" pitchFamily="34" charset="0"/>
              <a:ea typeface="Calibri" panose="020F0502020204030204" pitchFamily="34" charset="0"/>
            </a:endParaRPr>
          </a:p>
          <a:p>
            <a:pPr marL="742950" lvl="1" indent="-285750">
              <a:buFont typeface="Trebuchet MS" panose="020B0603020202020204" pitchFamily="34" charset="0"/>
              <a:buChar char="•"/>
              <a:tabLst>
                <a:tab pos="914400" algn="l"/>
              </a:tabLst>
            </a:pPr>
            <a:r>
              <a:rPr lang="en-AU" sz="1050" dirty="0">
                <a:solidFill>
                  <a:srgbClr val="000000"/>
                </a:solidFill>
                <a:effectLst/>
                <a:latin typeface="Calibri" panose="020F0502020204030204" pitchFamily="34" charset="0"/>
                <a:ea typeface="Times New Roman" panose="02020603050405020304" pitchFamily="18" charset="0"/>
              </a:rPr>
              <a:t>8.6 Million gas distribution customers</a:t>
            </a:r>
            <a:endParaRPr lang="en-AU" sz="1100" dirty="0">
              <a:effectLst/>
              <a:latin typeface="Calibri" panose="020F0502020204030204" pitchFamily="34" charset="0"/>
              <a:ea typeface="Calibri" panose="020F0502020204030204" pitchFamily="34" charset="0"/>
            </a:endParaRPr>
          </a:p>
          <a:p>
            <a:pPr marL="742950" lvl="1" indent="-285750">
              <a:buFont typeface="Trebuchet MS" panose="020B0603020202020204" pitchFamily="34" charset="0"/>
              <a:buChar char="•"/>
              <a:tabLst>
                <a:tab pos="914400" algn="l"/>
              </a:tabLst>
            </a:pPr>
            <a:r>
              <a:rPr lang="en-AU" sz="1050" dirty="0">
                <a:solidFill>
                  <a:srgbClr val="000000"/>
                </a:solidFill>
                <a:effectLst/>
                <a:latin typeface="Calibri" panose="020F0502020204030204" pitchFamily="34" charset="0"/>
                <a:ea typeface="Times New Roman" panose="02020603050405020304" pitchFamily="18" charset="0"/>
              </a:rPr>
              <a:t>600k customer in Greece</a:t>
            </a:r>
            <a:endParaRPr lang="en-AU" sz="1100" dirty="0">
              <a:effectLst/>
              <a:latin typeface="Calibri" panose="020F0502020204030204" pitchFamily="34" charset="0"/>
              <a:ea typeface="Calibri" panose="020F0502020204030204" pitchFamily="34" charset="0"/>
            </a:endParaRPr>
          </a:p>
          <a:p>
            <a:pPr marL="742950" lvl="1" indent="-285750">
              <a:buFont typeface="Trebuchet MS" panose="020B0603020202020204" pitchFamily="34" charset="0"/>
              <a:buChar char="•"/>
              <a:tabLst>
                <a:tab pos="914400" algn="l"/>
              </a:tabLst>
            </a:pPr>
            <a:r>
              <a:rPr lang="en-AU" sz="1050" dirty="0">
                <a:solidFill>
                  <a:srgbClr val="000000"/>
                </a:solidFill>
                <a:effectLst/>
                <a:latin typeface="Calibri" panose="020F0502020204030204" pitchFamily="34" charset="0"/>
                <a:ea typeface="Times New Roman" panose="02020603050405020304" pitchFamily="18" charset="0"/>
              </a:rPr>
              <a:t>7.8 Million Gas Smart Meters</a:t>
            </a:r>
            <a:endParaRPr lang="en-AU" sz="1100" dirty="0">
              <a:effectLst/>
              <a:latin typeface="Calibri" panose="020F0502020204030204" pitchFamily="34" charset="0"/>
              <a:ea typeface="Calibri" panose="020F0502020204030204" pitchFamily="34" charset="0"/>
            </a:endParaRPr>
          </a:p>
          <a:p>
            <a:pPr marL="742950" lvl="1" indent="-285750">
              <a:buFont typeface="Trebuchet MS" panose="020B0603020202020204" pitchFamily="34" charset="0"/>
              <a:buChar char="•"/>
              <a:tabLst>
                <a:tab pos="914400" algn="l"/>
              </a:tabLst>
            </a:pPr>
            <a:r>
              <a:rPr lang="en-AU" sz="1100" dirty="0">
                <a:effectLst/>
                <a:latin typeface="Calibri" panose="020F0502020204030204" pitchFamily="34" charset="0"/>
                <a:ea typeface="Times New Roman" panose="02020603050405020304" pitchFamily="18" charset="0"/>
              </a:rPr>
              <a:t>74,400 km of Pipe ( JGN roughly has 25,000km)</a:t>
            </a:r>
            <a:endParaRPr lang="en-AU" sz="1100" dirty="0">
              <a:effectLst/>
              <a:latin typeface="Calibri" panose="020F0502020204030204" pitchFamily="34" charset="0"/>
              <a:ea typeface="Calibri" panose="020F0502020204030204" pitchFamily="34" charset="0"/>
            </a:endParaRPr>
          </a:p>
          <a:p>
            <a:pPr marL="742950" lvl="1" indent="-285750">
              <a:buFont typeface="Trebuchet MS" panose="020B0603020202020204" pitchFamily="34" charset="0"/>
              <a:buChar char="•"/>
              <a:tabLst>
                <a:tab pos="914400" algn="l"/>
              </a:tabLst>
            </a:pPr>
            <a:r>
              <a:rPr lang="en-AU" sz="1100" dirty="0">
                <a:effectLst/>
                <a:latin typeface="Calibri" panose="020F0502020204030204" pitchFamily="34" charset="0"/>
                <a:ea typeface="Times New Roman" panose="02020603050405020304" pitchFamily="18" charset="0"/>
              </a:rPr>
              <a:t>92% of all households use Gas in Italy</a:t>
            </a:r>
            <a:endParaRPr lang="en-AU" sz="1100" dirty="0">
              <a:effectLst/>
              <a:latin typeface="Calibri" panose="020F0502020204030204" pitchFamily="34" charset="0"/>
              <a:ea typeface="Calibri" panose="020F0502020204030204" pitchFamily="34" charset="0"/>
            </a:endParaRPr>
          </a:p>
          <a:p>
            <a:pPr marL="0" lvl="1">
              <a:buClr>
                <a:schemeClr val="tx2">
                  <a:lumMod val="100000"/>
                </a:schemeClr>
              </a:buClr>
              <a:buSzPct val="100000"/>
            </a:pPr>
            <a:endParaRPr lang="en-AU" sz="1050" dirty="0">
              <a:sym typeface="Arial" panose="020B0604020202020204" pitchFamily="34" charset="0"/>
            </a:endParaRPr>
          </a:p>
        </p:txBody>
      </p:sp>
      <p:sp>
        <p:nvSpPr>
          <p:cNvPr id="16" name="ColumnHeader"/>
          <p:cNvSpPr>
            <a:spLocks noChangeArrowheads="1"/>
          </p:cNvSpPr>
          <p:nvPr/>
        </p:nvSpPr>
        <p:spPr bwMode="gray">
          <a:xfrm>
            <a:off x="4893655" y="1071748"/>
            <a:ext cx="3657036"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The big picture</a:t>
            </a:r>
          </a:p>
        </p:txBody>
      </p:sp>
      <p:sp>
        <p:nvSpPr>
          <p:cNvPr id="17" name="TextColumnContent"/>
          <p:cNvSpPr>
            <a:spLocks noChangeArrowheads="1"/>
          </p:cNvSpPr>
          <p:nvPr/>
        </p:nvSpPr>
        <p:spPr bwMode="gray">
          <a:xfrm>
            <a:off x="4666858" y="1394821"/>
            <a:ext cx="4131948" cy="3559433"/>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Very confident on the future of gas – even green groups not challenging this premise.</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Electrification will only be to ~55% of energy system.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Not enough renewable electricity and storage possible</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Cautious outlook on hydrogen – a long way to go, and may not suit all customers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Biomethane is a mature industry and growing.</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Extensive digitisation of the assets enabled by regulatory capex spend which is uncapped</a:t>
            </a:r>
          </a:p>
          <a:p>
            <a:pPr marL="516702" lvl="2" indent="-173802">
              <a:buClr>
                <a:schemeClr val="tx2">
                  <a:lumMod val="100000"/>
                </a:schemeClr>
              </a:buClr>
              <a:buSzPct val="100000"/>
              <a:buFont typeface="Trebuchet MS" panose="020B0603020202020204" pitchFamily="34" charset="0"/>
              <a:buChar char="•"/>
            </a:pPr>
            <a:r>
              <a:rPr lang="en-AU" sz="1050" dirty="0">
                <a:solidFill>
                  <a:srgbClr val="000000"/>
                </a:solidFill>
                <a:effectLst/>
                <a:latin typeface="Calibri" panose="020F0502020204030204" pitchFamily="34" charset="0"/>
                <a:ea typeface="Calibri" panose="020F0502020204030204" pitchFamily="34" charset="0"/>
              </a:rPr>
              <a:t>€1B investment in IoT sensors (smart meters, odorization, PRS facilities, Leakage detection)</a:t>
            </a:r>
            <a:endParaRPr lang="en-AU" sz="1050" dirty="0">
              <a:sym typeface="Arial" panose="020B0604020202020204" pitchFamily="34" charset="0"/>
            </a:endParaRPr>
          </a:p>
          <a:p>
            <a:pPr marL="516702" lvl="2"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Definitely drank the Agile/Digital cool aid</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All systems ( </a:t>
            </a:r>
            <a:r>
              <a:rPr lang="en-AU" sz="1050" dirty="0" err="1">
                <a:sym typeface="Arial" panose="020B0604020202020204" pitchFamily="34" charset="0"/>
              </a:rPr>
              <a:t>inc</a:t>
            </a:r>
            <a:r>
              <a:rPr lang="en-AU" sz="1050" dirty="0">
                <a:sym typeface="Arial" panose="020B0604020202020204" pitchFamily="34" charset="0"/>
              </a:rPr>
              <a:t> SCADA on cloud)</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Huge investment in Digitising ( via IOT) the Gas Network</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Big investment (Mgt and $$) made in the Digital factory</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Disciplined agile process followed which support “rooms” </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413078" lvl="2" indent="-214277">
              <a:buClr>
                <a:schemeClr val="tx2">
                  <a:lumMod val="100000"/>
                </a:schemeClr>
              </a:buClr>
              <a:buSzPct val="100000"/>
              <a:buFont typeface="Arial" panose="020B0604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olidFill>
                <a:schemeClr val="accent1"/>
              </a:solidFill>
              <a:latin typeface="Century Gothic" panose="020B0502020202020204" pitchFamily="34" charset="0"/>
              <a:sym typeface="Arial" panose="020B0604020202020204" pitchFamily="34" charset="0"/>
            </a:endParaRP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18" name="Rectangle 17"/>
          <p:cNvSpPr/>
          <p:nvPr/>
        </p:nvSpPr>
        <p:spPr>
          <a:xfrm>
            <a:off x="5522965" y="4800136"/>
            <a:ext cx="1414808" cy="30091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tIns="68564" rtlCol="0" anchor="t" anchorCtr="0"/>
          <a:lstStyle/>
          <a:p>
            <a:pPr marL="0" lvl="1">
              <a:buClr>
                <a:schemeClr val="tx2">
                  <a:lumMod val="100000"/>
                </a:schemeClr>
              </a:buClr>
              <a:buSzPct val="100000"/>
            </a:pPr>
            <a:r>
              <a:rPr lang="en-AU" sz="750">
                <a:solidFill>
                  <a:schemeClr val="tx1"/>
                </a:solidFill>
                <a:latin typeface="Arial" panose="020B0604020202020204" pitchFamily="34" charset="0"/>
                <a:cs typeface="Arial" pitchFamily="34" charset="0"/>
                <a:sym typeface="Arial" panose="020B0604020202020204" pitchFamily="34" charset="0"/>
              </a:rPr>
              <a:t>*All $ = USD in this paper</a:t>
            </a:r>
          </a:p>
        </p:txBody>
      </p:sp>
      <p:pic>
        <p:nvPicPr>
          <p:cNvPr id="8" name="Picture 7">
            <a:extLst>
              <a:ext uri="{FF2B5EF4-FFF2-40B4-BE49-F238E27FC236}">
                <a16:creationId xmlns:a16="http://schemas.microsoft.com/office/drawing/2014/main" id="{EA2887DE-79D8-41DC-8CF4-EB3731E2F195}"/>
              </a:ext>
            </a:extLst>
          </p:cNvPr>
          <p:cNvPicPr>
            <a:picLocks noChangeAspect="1"/>
          </p:cNvPicPr>
          <p:nvPr/>
        </p:nvPicPr>
        <p:blipFill>
          <a:blip r:embed="rId6"/>
          <a:stretch>
            <a:fillRect/>
          </a:stretch>
        </p:blipFill>
        <p:spPr>
          <a:xfrm>
            <a:off x="6474436" y="189246"/>
            <a:ext cx="1952898" cy="647790"/>
          </a:xfrm>
          <a:prstGeom prst="rect">
            <a:avLst/>
          </a:prstGeom>
        </p:spPr>
      </p:pic>
      <p:pic>
        <p:nvPicPr>
          <p:cNvPr id="7" name="Picture 6" descr="A picture containing text, outdoor, grass, sign&#10;&#10;Description automatically generated">
            <a:extLst>
              <a:ext uri="{FF2B5EF4-FFF2-40B4-BE49-F238E27FC236}">
                <a16:creationId xmlns:a16="http://schemas.microsoft.com/office/drawing/2014/main" id="{72544065-1F52-44C1-833E-9EAEEED00327}"/>
              </a:ext>
            </a:extLst>
          </p:cNvPr>
          <p:cNvPicPr>
            <a:picLocks noChangeAspect="1"/>
          </p:cNvPicPr>
          <p:nvPr/>
        </p:nvPicPr>
        <p:blipFill>
          <a:blip r:embed="rId7"/>
          <a:stretch>
            <a:fillRect/>
          </a:stretch>
        </p:blipFill>
        <p:spPr>
          <a:xfrm>
            <a:off x="754083" y="2909455"/>
            <a:ext cx="3313216" cy="1799112"/>
          </a:xfrm>
          <a:prstGeom prst="rect">
            <a:avLst/>
          </a:prstGeom>
        </p:spPr>
      </p:pic>
    </p:spTree>
    <p:extLst>
      <p:ext uri="{BB962C8B-B14F-4D97-AF65-F5344CB8AC3E}">
        <p14:creationId xmlns:p14="http://schemas.microsoft.com/office/powerpoint/2010/main" val="3795876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9" name="Object 8"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247104-C3E8-449A-A30F-71844AC54CA9}"/>
              </a:ext>
            </a:extLst>
          </p:cNvPr>
          <p:cNvSpPr>
            <a:spLocks noGrp="1"/>
          </p:cNvSpPr>
          <p:nvPr>
            <p:ph type="title"/>
          </p:nvPr>
        </p:nvSpPr>
        <p:spPr>
          <a:xfrm>
            <a:off x="374006" y="216131"/>
            <a:ext cx="8197048" cy="249299"/>
          </a:xfrm>
        </p:spPr>
        <p:txBody>
          <a:bodyPr>
            <a:normAutofit fontScale="90000"/>
          </a:bodyPr>
          <a:lstStyle/>
          <a:p>
            <a:r>
              <a:rPr lang="en-AU" err="1">
                <a:latin typeface="+mn-lt"/>
                <a:cs typeface="Arial" panose="020B0604020202020204" pitchFamily="34" charset="0"/>
                <a:sym typeface="Arial" panose="020B0604020202020204" pitchFamily="34" charset="0"/>
              </a:rPr>
              <a:t>ItalGas</a:t>
            </a:r>
            <a:r>
              <a:rPr lang="en-AU">
                <a:latin typeface="+mn-lt"/>
                <a:cs typeface="Arial" panose="020B0604020202020204" pitchFamily="34" charset="0"/>
                <a:sym typeface="Arial" panose="020B0604020202020204" pitchFamily="34" charset="0"/>
              </a:rPr>
              <a:t>: Some specifics</a:t>
            </a:r>
          </a:p>
        </p:txBody>
      </p:sp>
      <p:sp>
        <p:nvSpPr>
          <p:cNvPr id="15" name="Rectangle 14"/>
          <p:cNvSpPr/>
          <p:nvPr/>
        </p:nvSpPr>
        <p:spPr>
          <a:xfrm>
            <a:off x="330629" y="599807"/>
            <a:ext cx="4928326" cy="299999"/>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68564" bIns="68564" anchor="b">
            <a:spAutoFit/>
          </a:bodyPr>
          <a:lstStyle/>
          <a:p>
            <a:pPr algn="ctr">
              <a:buNone/>
            </a:pPr>
            <a:r>
              <a:rPr lang="en-AU" sz="1050" b="1">
                <a:sym typeface="Arial" panose="020B0604020202020204" pitchFamily="34" charset="0"/>
              </a:rPr>
              <a:t>Italian gas Industry</a:t>
            </a:r>
          </a:p>
        </p:txBody>
      </p:sp>
      <p:sp>
        <p:nvSpPr>
          <p:cNvPr id="13" name="Rectangle 12"/>
          <p:cNvSpPr/>
          <p:nvPr/>
        </p:nvSpPr>
        <p:spPr>
          <a:xfrm>
            <a:off x="4574737" y="1407743"/>
            <a:ext cx="3634756" cy="341523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tIns="68564" rtlCol="0" anchor="t" anchorCtr="0"/>
          <a:lstStyle/>
          <a:p>
            <a:pPr marL="198801" lvl="2">
              <a:buClr>
                <a:schemeClr val="tx2">
                  <a:lumMod val="100000"/>
                </a:schemeClr>
              </a:buClr>
              <a:buSzPct val="100000"/>
            </a:pPr>
            <a:endParaRPr lang="en-AU" sz="1050">
              <a:solidFill>
                <a:schemeClr val="tx1"/>
              </a:solidFill>
              <a:cs typeface="Arial" pitchFamily="34" charset="0"/>
              <a:sym typeface="Arial" panose="020B0604020202020204" pitchFamily="34" charset="0"/>
            </a:endParaRPr>
          </a:p>
        </p:txBody>
      </p:sp>
      <p:sp>
        <p:nvSpPr>
          <p:cNvPr id="10" name="Rectangle 9">
            <a:extLst>
              <a:ext uri="{FF2B5EF4-FFF2-40B4-BE49-F238E27FC236}">
                <a16:creationId xmlns:a16="http://schemas.microsoft.com/office/drawing/2014/main" id="{FFF8607B-5E48-4B44-9C37-A5645164BED5}"/>
              </a:ext>
            </a:extLst>
          </p:cNvPr>
          <p:cNvSpPr/>
          <p:nvPr/>
        </p:nvSpPr>
        <p:spPr>
          <a:xfrm>
            <a:off x="358982" y="1187514"/>
            <a:ext cx="4113548" cy="38556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lIns="91440" tIns="68564" rIns="91440" bIns="45720" rtlCol="0" anchor="t" anchorCtr="0"/>
          <a:lstStyle/>
          <a:p>
            <a:pPr marL="173355" marR="0" lvl="1" indent="-173355" algn="l" defTabSz="685800" rtl="0" eaLnBrk="1" fontAlgn="auto" latinLnBrk="0" hangingPunct="1">
              <a:lnSpc>
                <a:spcPct val="100000"/>
              </a:lnSpc>
              <a:spcBef>
                <a:spcPts val="0"/>
              </a:spcBef>
              <a:spcAft>
                <a:spcPts val="0"/>
              </a:spcAft>
              <a:buClr>
                <a:srgbClr val="38383C">
                  <a:lumMod val="100000"/>
                </a:srgbClr>
              </a:buClr>
              <a:buSzPct val="100000"/>
              <a:buFont typeface="Trebuchet MS" panose="020B0603020202020204" pitchFamily="34" charset="0"/>
              <a:buChar char="•"/>
              <a:tabLst/>
              <a:defRPr/>
            </a:pPr>
            <a:endParaRPr lang="en-AU" sz="90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a:solidFill>
                <a:schemeClr val="tx1"/>
              </a:solidFill>
              <a:cs typeface="Arial" pitchFamily="34" charset="0"/>
            </a:endParaRPr>
          </a:p>
          <a:p>
            <a:pPr marL="198755" marR="0" lvl="2" algn="l" defTabSz="685800" rtl="0" eaLnBrk="1" fontAlgn="auto" latinLnBrk="0" hangingPunct="1">
              <a:lnSpc>
                <a:spcPct val="100000"/>
              </a:lnSpc>
              <a:spcBef>
                <a:spcPts val="0"/>
              </a:spcBef>
              <a:spcAft>
                <a:spcPts val="0"/>
              </a:spcAft>
              <a:buClr>
                <a:srgbClr val="38383C">
                  <a:lumMod val="100000"/>
                </a:srgbClr>
              </a:buClr>
              <a:buSzPct val="100000"/>
              <a:tabLst/>
              <a:defRPr/>
            </a:pPr>
            <a:endParaRPr lang="en-AU" sz="105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a:solidFill>
                <a:schemeClr val="tx1"/>
              </a:solidFill>
              <a:cs typeface="Arial" pitchFamily="34" charset="0"/>
            </a:endParaRPr>
          </a:p>
          <a:p>
            <a:pPr marL="173355" lvl="1" indent="-173355">
              <a:buClr>
                <a:schemeClr val="tx2">
                  <a:lumMod val="100000"/>
                </a:schemeClr>
              </a:buClr>
              <a:buSzPct val="100000"/>
              <a:buFont typeface="Trebuchet MS" panose="020B0603020202020204" pitchFamily="34" charset="0"/>
              <a:buChar char="•"/>
            </a:pPr>
            <a:endParaRPr lang="en-AU" sz="1050">
              <a:solidFill>
                <a:schemeClr val="tx1"/>
              </a:solidFill>
              <a:cs typeface="Arial" pitchFamily="34" charset="0"/>
            </a:endParaRPr>
          </a:p>
          <a:p>
            <a:pPr marL="173355" lvl="1" indent="-173355">
              <a:buClr>
                <a:schemeClr val="tx2">
                  <a:lumMod val="100000"/>
                </a:schemeClr>
              </a:buClr>
              <a:buSzPct val="100000"/>
              <a:buFont typeface="Trebuchet MS" panose="020B0603020202020204" pitchFamily="34" charset="0"/>
              <a:buChar char="•"/>
            </a:pPr>
            <a:endParaRPr lang="en-AU" sz="1050">
              <a:solidFill>
                <a:schemeClr val="tx1"/>
              </a:solidFill>
              <a:cs typeface="Arial" pitchFamily="34" charset="0"/>
            </a:endParaRPr>
          </a:p>
          <a:p>
            <a:pPr marL="713105" lvl="3" indent="-171450">
              <a:buClr>
                <a:schemeClr val="tx2">
                  <a:lumMod val="100000"/>
                </a:schemeClr>
              </a:buClr>
              <a:buSzPct val="100000"/>
              <a:buFont typeface="Arial" panose="020B0604020202020204" pitchFamily="34" charset="0"/>
              <a:buChar char="•"/>
            </a:pPr>
            <a:endParaRPr lang="en-AU" sz="1050">
              <a:solidFill>
                <a:schemeClr val="tx1"/>
              </a:solidFill>
              <a:cs typeface="Arial" pitchFamily="34" charset="0"/>
            </a:endParaRPr>
          </a:p>
        </p:txBody>
      </p:sp>
      <p:pic>
        <p:nvPicPr>
          <p:cNvPr id="12" name="Picture 11">
            <a:extLst>
              <a:ext uri="{FF2B5EF4-FFF2-40B4-BE49-F238E27FC236}">
                <a16:creationId xmlns:a16="http://schemas.microsoft.com/office/drawing/2014/main" id="{9707D6A5-9782-4CCC-B291-339E6945C661}"/>
              </a:ext>
            </a:extLst>
          </p:cNvPr>
          <p:cNvPicPr>
            <a:picLocks noChangeAspect="1"/>
          </p:cNvPicPr>
          <p:nvPr/>
        </p:nvPicPr>
        <p:blipFill>
          <a:blip r:embed="rId6"/>
          <a:stretch>
            <a:fillRect/>
          </a:stretch>
        </p:blipFill>
        <p:spPr>
          <a:xfrm>
            <a:off x="6256595" y="16885"/>
            <a:ext cx="1952898" cy="647790"/>
          </a:xfrm>
          <a:prstGeom prst="rect">
            <a:avLst/>
          </a:prstGeom>
        </p:spPr>
      </p:pic>
      <p:pic>
        <p:nvPicPr>
          <p:cNvPr id="4" name="Picture 3" descr="A picture containing floor, indoor&#10;&#10;Description automatically generated">
            <a:extLst>
              <a:ext uri="{FF2B5EF4-FFF2-40B4-BE49-F238E27FC236}">
                <a16:creationId xmlns:a16="http://schemas.microsoft.com/office/drawing/2014/main" id="{14657F64-7D4E-4831-BE84-59D5CEB78AF4}"/>
              </a:ext>
            </a:extLst>
          </p:cNvPr>
          <p:cNvPicPr>
            <a:picLocks noChangeAspect="1"/>
          </p:cNvPicPr>
          <p:nvPr/>
        </p:nvPicPr>
        <p:blipFill>
          <a:blip r:embed="rId7"/>
          <a:stretch>
            <a:fillRect/>
          </a:stretch>
        </p:blipFill>
        <p:spPr>
          <a:xfrm>
            <a:off x="6210795" y="973367"/>
            <a:ext cx="2782070" cy="3675413"/>
          </a:xfrm>
          <a:prstGeom prst="rect">
            <a:avLst/>
          </a:prstGeom>
        </p:spPr>
      </p:pic>
      <p:sp>
        <p:nvSpPr>
          <p:cNvPr id="11" name="TextColumnContent">
            <a:extLst>
              <a:ext uri="{FF2B5EF4-FFF2-40B4-BE49-F238E27FC236}">
                <a16:creationId xmlns:a16="http://schemas.microsoft.com/office/drawing/2014/main" id="{51362A87-9D63-4F47-87B1-10CFE69F877A}"/>
              </a:ext>
            </a:extLst>
          </p:cNvPr>
          <p:cNvSpPr>
            <a:spLocks noChangeArrowheads="1"/>
          </p:cNvSpPr>
          <p:nvPr/>
        </p:nvSpPr>
        <p:spPr bwMode="gray">
          <a:xfrm>
            <a:off x="330628" y="1031356"/>
            <a:ext cx="5816171" cy="3559433"/>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Distributors are not permitted to invest in production (ring-fencing)</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The future of gas is not contested in Italy</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Gas generation will be critical to future electricity supply</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Biomethane (~12% by 2030)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Hydrogen more for the hard-to-electrify industrial loads</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13% energy efficiency of gas system by 2030</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No detailed plans post 2030</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Hydrogen similarly positioned at Distribution level to JGN</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500kW demonstration H2 pilot developed with Marubeni to enable blending trials</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First blending trial in Europe ?</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413078" lvl="2" indent="-214277">
              <a:buClr>
                <a:schemeClr val="tx2">
                  <a:lumMod val="100000"/>
                </a:schemeClr>
              </a:buClr>
              <a:buSzPct val="100000"/>
              <a:buFont typeface="Arial" panose="020B0604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olidFill>
                <a:schemeClr val="accent1"/>
              </a:solidFill>
              <a:latin typeface="Century Gothic" panose="020B0502020202020204" pitchFamily="34" charset="0"/>
              <a:sym typeface="Arial" panose="020B0604020202020204" pitchFamily="34" charset="0"/>
            </a:endParaRPr>
          </a:p>
        </p:txBody>
      </p:sp>
    </p:spTree>
    <p:extLst>
      <p:ext uri="{BB962C8B-B14F-4D97-AF65-F5344CB8AC3E}">
        <p14:creationId xmlns:p14="http://schemas.microsoft.com/office/powerpoint/2010/main" val="4294791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A639A-83AF-42D4-AE82-59EF23C5F25B}"/>
              </a:ext>
            </a:extLst>
          </p:cNvPr>
          <p:cNvPicPr>
            <a:picLocks noChangeAspect="1"/>
          </p:cNvPicPr>
          <p:nvPr/>
        </p:nvPicPr>
        <p:blipFill>
          <a:blip r:embed="rId2"/>
          <a:stretch>
            <a:fillRect/>
          </a:stretch>
        </p:blipFill>
        <p:spPr>
          <a:xfrm>
            <a:off x="255171" y="251454"/>
            <a:ext cx="2803350" cy="929891"/>
          </a:xfrm>
          <a:prstGeom prst="rect">
            <a:avLst/>
          </a:prstGeom>
        </p:spPr>
      </p:pic>
      <p:pic>
        <p:nvPicPr>
          <p:cNvPr id="8" name="Picture 7" descr="A group of men in suits&#10;&#10;Description automatically generated with medium confidence">
            <a:extLst>
              <a:ext uri="{FF2B5EF4-FFF2-40B4-BE49-F238E27FC236}">
                <a16:creationId xmlns:a16="http://schemas.microsoft.com/office/drawing/2014/main" id="{E9C59D34-FA46-4768-A4A0-E753A0F89599}"/>
              </a:ext>
            </a:extLst>
          </p:cNvPr>
          <p:cNvPicPr>
            <a:picLocks noChangeAspect="1"/>
          </p:cNvPicPr>
          <p:nvPr/>
        </p:nvPicPr>
        <p:blipFill rotWithShape="1">
          <a:blip r:embed="rId3"/>
          <a:srcRect t="40366" b="-32772"/>
          <a:stretch/>
        </p:blipFill>
        <p:spPr>
          <a:xfrm>
            <a:off x="5823675" y="7264"/>
            <a:ext cx="3320325" cy="4090924"/>
          </a:xfrm>
          <a:prstGeom prst="rect">
            <a:avLst/>
          </a:prstGeom>
        </p:spPr>
      </p:pic>
      <p:sp>
        <p:nvSpPr>
          <p:cNvPr id="9" name="TextColumnContent">
            <a:extLst>
              <a:ext uri="{FF2B5EF4-FFF2-40B4-BE49-F238E27FC236}">
                <a16:creationId xmlns:a16="http://schemas.microsoft.com/office/drawing/2014/main" id="{2427A88E-DB0B-4399-8920-A227425F4B16}"/>
              </a:ext>
            </a:extLst>
          </p:cNvPr>
          <p:cNvSpPr>
            <a:spLocks noChangeArrowheads="1"/>
          </p:cNvSpPr>
          <p:nvPr/>
        </p:nvSpPr>
        <p:spPr bwMode="gray">
          <a:xfrm>
            <a:off x="131208" y="1058646"/>
            <a:ext cx="5099697" cy="1627448"/>
          </a:xfrm>
          <a:prstGeom prst="rect">
            <a:avLst/>
          </a:prstGeom>
          <a:noFill/>
          <a:ln w="9525" algn="ctr">
            <a:noFill/>
            <a:miter lim="800000"/>
            <a:headEnd type="none" w="lg" len="lg"/>
            <a:tailEnd type="none" w="lg" len="lg"/>
          </a:ln>
          <a:effectLst/>
        </p:spPr>
        <p:txBody>
          <a:bodyPr tIns="68564" bIns="68564"/>
          <a:lstStyle/>
          <a:p>
            <a:pPr marL="742950" lvl="1" indent="-285750">
              <a:buFont typeface="Trebuchet MS" panose="020B0603020202020204" pitchFamily="34" charset="0"/>
              <a:buChar char="•"/>
              <a:tabLst>
                <a:tab pos="914400" algn="l"/>
              </a:tabLst>
            </a:pPr>
            <a:r>
              <a:rPr lang="en-AU" sz="1600" dirty="0">
                <a:solidFill>
                  <a:srgbClr val="000000"/>
                </a:solidFill>
                <a:latin typeface="Calibri" panose="020F0502020204030204" pitchFamily="34" charset="0"/>
                <a:ea typeface="Times New Roman" panose="02020603050405020304" pitchFamily="18" charset="0"/>
              </a:rPr>
              <a:t>35% of Italy’s gas distribution </a:t>
            </a:r>
          </a:p>
          <a:p>
            <a:pPr marL="742950" lvl="1" indent="-285750">
              <a:buFont typeface="Trebuchet MS" panose="020B0603020202020204" pitchFamily="34" charset="0"/>
              <a:buChar char="•"/>
              <a:tabLst>
                <a:tab pos="914400" algn="l"/>
              </a:tabLst>
            </a:pPr>
            <a:r>
              <a:rPr lang="en-AU" sz="1600" dirty="0">
                <a:solidFill>
                  <a:srgbClr val="000000"/>
                </a:solidFill>
                <a:effectLst/>
                <a:latin typeface="Calibri" panose="020F0502020204030204" pitchFamily="34" charset="0"/>
                <a:ea typeface="Times New Roman" panose="02020603050405020304" pitchFamily="18" charset="0"/>
              </a:rPr>
              <a:t>€1.3 ($2b) billion revenue</a:t>
            </a:r>
          </a:p>
          <a:p>
            <a:pPr marL="742950" lvl="1" indent="-285750">
              <a:buFont typeface="Trebuchet MS" panose="020B0603020202020204" pitchFamily="34" charset="0"/>
              <a:buChar char="•"/>
              <a:tabLst>
                <a:tab pos="914400" algn="l"/>
              </a:tabLst>
            </a:pPr>
            <a:r>
              <a:rPr lang="en-AU" sz="1600" dirty="0">
                <a:solidFill>
                  <a:srgbClr val="000000"/>
                </a:solidFill>
                <a:effectLst/>
                <a:latin typeface="Calibri" panose="020F0502020204030204" pitchFamily="34" charset="0"/>
                <a:ea typeface="Times New Roman" panose="02020603050405020304" pitchFamily="18" charset="0"/>
              </a:rPr>
              <a:t>RAB value €7.8B ($12B) – about 2.5 times SGSPAA</a:t>
            </a:r>
            <a:endParaRPr lang="en-AU" sz="1800" dirty="0">
              <a:effectLst/>
              <a:latin typeface="Calibri" panose="020F0502020204030204" pitchFamily="34" charset="0"/>
              <a:ea typeface="Calibri" panose="020F0502020204030204" pitchFamily="34" charset="0"/>
            </a:endParaRPr>
          </a:p>
          <a:p>
            <a:pPr marL="742950" lvl="1" indent="-285750">
              <a:buFont typeface="Trebuchet MS" panose="020B0603020202020204" pitchFamily="34" charset="0"/>
              <a:buChar char="•"/>
              <a:tabLst>
                <a:tab pos="914400" algn="l"/>
              </a:tabLst>
            </a:pPr>
            <a:r>
              <a:rPr lang="en-AU" sz="1600" dirty="0">
                <a:solidFill>
                  <a:srgbClr val="000000"/>
                </a:solidFill>
                <a:effectLst/>
                <a:latin typeface="Calibri" panose="020F0502020204030204" pitchFamily="34" charset="0"/>
                <a:ea typeface="Times New Roman" panose="02020603050405020304" pitchFamily="18" charset="0"/>
              </a:rPr>
              <a:t>4,000 employees</a:t>
            </a:r>
            <a:endParaRPr lang="en-AU" sz="1800" dirty="0">
              <a:effectLst/>
              <a:latin typeface="Calibri" panose="020F0502020204030204" pitchFamily="34" charset="0"/>
              <a:ea typeface="Calibri" panose="020F0502020204030204" pitchFamily="34" charset="0"/>
            </a:endParaRPr>
          </a:p>
          <a:p>
            <a:pPr marL="742950" lvl="1" indent="-285750">
              <a:buFont typeface="Trebuchet MS" panose="020B0603020202020204" pitchFamily="34" charset="0"/>
              <a:buChar char="•"/>
              <a:tabLst>
                <a:tab pos="914400" algn="l"/>
              </a:tabLst>
            </a:pPr>
            <a:r>
              <a:rPr lang="en-AU" sz="1600" dirty="0">
                <a:solidFill>
                  <a:srgbClr val="000000"/>
                </a:solidFill>
                <a:effectLst/>
                <a:latin typeface="Calibri" panose="020F0502020204030204" pitchFamily="34" charset="0"/>
                <a:ea typeface="Times New Roman" panose="02020603050405020304" pitchFamily="18" charset="0"/>
              </a:rPr>
              <a:t>8.6 Million gas distribution customers</a:t>
            </a:r>
            <a:endParaRPr lang="en-AU" sz="1800" dirty="0">
              <a:effectLst/>
              <a:latin typeface="Calibri" panose="020F0502020204030204" pitchFamily="34" charset="0"/>
              <a:ea typeface="Calibri" panose="020F0502020204030204" pitchFamily="34" charset="0"/>
            </a:endParaRPr>
          </a:p>
          <a:p>
            <a:pPr marL="742950" lvl="1" indent="-285750">
              <a:buFont typeface="Trebuchet MS" panose="020B0603020202020204" pitchFamily="34" charset="0"/>
              <a:buChar char="•"/>
              <a:tabLst>
                <a:tab pos="914400" algn="l"/>
              </a:tabLst>
            </a:pPr>
            <a:r>
              <a:rPr lang="en-AU" sz="1600" dirty="0">
                <a:solidFill>
                  <a:srgbClr val="000000"/>
                </a:solidFill>
                <a:effectLst/>
                <a:latin typeface="Calibri" panose="020F0502020204030204" pitchFamily="34" charset="0"/>
                <a:ea typeface="Times New Roman" panose="02020603050405020304" pitchFamily="18" charset="0"/>
              </a:rPr>
              <a:t>7.8 Million Gas Smart Meters</a:t>
            </a:r>
            <a:endParaRPr lang="en-AU" sz="1800" dirty="0">
              <a:effectLst/>
              <a:latin typeface="Calibri" panose="020F0502020204030204" pitchFamily="34" charset="0"/>
              <a:ea typeface="Calibri" panose="020F0502020204030204" pitchFamily="34" charset="0"/>
            </a:endParaRPr>
          </a:p>
          <a:p>
            <a:pPr marL="742950" lvl="1" indent="-285750">
              <a:buFont typeface="Trebuchet MS" panose="020B0603020202020204" pitchFamily="34" charset="0"/>
              <a:buChar char="•"/>
              <a:tabLst>
                <a:tab pos="914400" algn="l"/>
              </a:tabLst>
            </a:pPr>
            <a:r>
              <a:rPr lang="en-AU" sz="1600" dirty="0">
                <a:effectLst/>
                <a:latin typeface="Calibri" panose="020F0502020204030204" pitchFamily="34" charset="0"/>
                <a:ea typeface="Times New Roman" panose="02020603050405020304" pitchFamily="18" charset="0"/>
              </a:rPr>
              <a:t>74,400 km of Pipe ( </a:t>
            </a:r>
            <a:r>
              <a:rPr lang="en-AU" sz="1600" dirty="0">
                <a:latin typeface="Calibri" panose="020F0502020204030204" pitchFamily="34" charset="0"/>
                <a:ea typeface="Times New Roman" panose="02020603050405020304" pitchFamily="18" charset="0"/>
              </a:rPr>
              <a:t>NSW</a:t>
            </a:r>
            <a:r>
              <a:rPr lang="en-AU" sz="1600" dirty="0">
                <a:effectLst/>
                <a:latin typeface="Calibri" panose="020F0502020204030204" pitchFamily="34" charset="0"/>
                <a:ea typeface="Times New Roman" panose="02020603050405020304" pitchFamily="18" charset="0"/>
              </a:rPr>
              <a:t> has roughly 25,000km)</a:t>
            </a:r>
            <a:endParaRPr lang="en-AU" sz="1600" dirty="0">
              <a:effectLst/>
              <a:latin typeface="Calibri" panose="020F0502020204030204" pitchFamily="34" charset="0"/>
              <a:ea typeface="Calibri" panose="020F0502020204030204" pitchFamily="34" charset="0"/>
            </a:endParaRPr>
          </a:p>
          <a:p>
            <a:pPr marL="742950" lvl="1" indent="-285750">
              <a:buFont typeface="Trebuchet MS" panose="020B0603020202020204" pitchFamily="34" charset="0"/>
              <a:buChar char="•"/>
              <a:tabLst>
                <a:tab pos="914400" algn="l"/>
              </a:tabLst>
            </a:pPr>
            <a:r>
              <a:rPr lang="en-AU" sz="1600" dirty="0">
                <a:effectLst/>
                <a:latin typeface="Calibri" panose="020F0502020204030204" pitchFamily="34" charset="0"/>
                <a:ea typeface="Times New Roman" panose="02020603050405020304" pitchFamily="18" charset="0"/>
              </a:rPr>
              <a:t>92% of all households use Gas in Italy</a:t>
            </a:r>
            <a:endParaRPr lang="en-AU" sz="1600" dirty="0">
              <a:effectLst/>
              <a:latin typeface="Calibri" panose="020F0502020204030204" pitchFamily="34" charset="0"/>
              <a:ea typeface="Calibri" panose="020F0502020204030204" pitchFamily="34" charset="0"/>
            </a:endParaRPr>
          </a:p>
          <a:p>
            <a:pPr marL="0" lvl="1">
              <a:buClr>
                <a:schemeClr val="tx2">
                  <a:lumMod val="100000"/>
                </a:schemeClr>
              </a:buClr>
              <a:buSzPct val="100000"/>
            </a:pPr>
            <a:endParaRPr lang="en-AU" sz="1600" dirty="0">
              <a:sym typeface="Arial" panose="020B0604020202020204" pitchFamily="34" charset="0"/>
            </a:endParaRPr>
          </a:p>
        </p:txBody>
      </p:sp>
      <p:pic>
        <p:nvPicPr>
          <p:cNvPr id="10" name="Picture 9" descr="A picture containing text, outdoor, grass, sign&#10;&#10;Description automatically generated">
            <a:extLst>
              <a:ext uri="{FF2B5EF4-FFF2-40B4-BE49-F238E27FC236}">
                <a16:creationId xmlns:a16="http://schemas.microsoft.com/office/drawing/2014/main" id="{F89B92B7-5AD0-466F-978E-335779AAA838}"/>
              </a:ext>
            </a:extLst>
          </p:cNvPr>
          <p:cNvPicPr>
            <a:picLocks noChangeAspect="1"/>
          </p:cNvPicPr>
          <p:nvPr/>
        </p:nvPicPr>
        <p:blipFill>
          <a:blip r:embed="rId4"/>
          <a:stretch>
            <a:fillRect/>
          </a:stretch>
        </p:blipFill>
        <p:spPr>
          <a:xfrm>
            <a:off x="1401913" y="3185298"/>
            <a:ext cx="3313216" cy="1799112"/>
          </a:xfrm>
          <a:prstGeom prst="rect">
            <a:avLst/>
          </a:prstGeom>
        </p:spPr>
      </p:pic>
      <p:pic>
        <p:nvPicPr>
          <p:cNvPr id="11" name="Picture 10" descr="A picture containing floor, indoor&#10;&#10;Description automatically generated">
            <a:extLst>
              <a:ext uri="{FF2B5EF4-FFF2-40B4-BE49-F238E27FC236}">
                <a16:creationId xmlns:a16="http://schemas.microsoft.com/office/drawing/2014/main" id="{B858CF4A-07D5-4BEC-9BE9-ADC69175E98D}"/>
              </a:ext>
            </a:extLst>
          </p:cNvPr>
          <p:cNvPicPr>
            <a:picLocks noChangeAspect="1"/>
          </p:cNvPicPr>
          <p:nvPr/>
        </p:nvPicPr>
        <p:blipFill rotWithShape="1">
          <a:blip r:embed="rId5"/>
          <a:srcRect t="14288"/>
          <a:stretch/>
        </p:blipFill>
        <p:spPr>
          <a:xfrm>
            <a:off x="6213627" y="2786356"/>
            <a:ext cx="1941164" cy="2198054"/>
          </a:xfrm>
          <a:prstGeom prst="rect">
            <a:avLst/>
          </a:prstGeom>
        </p:spPr>
      </p:pic>
    </p:spTree>
    <p:extLst>
      <p:ext uri="{BB962C8B-B14F-4D97-AF65-F5344CB8AC3E}">
        <p14:creationId xmlns:p14="http://schemas.microsoft.com/office/powerpoint/2010/main" val="3160069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9" name="Object 8"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E247104-C3E8-449A-A30F-71844AC54CA9}"/>
              </a:ext>
            </a:extLst>
          </p:cNvPr>
          <p:cNvSpPr>
            <a:spLocks noGrp="1"/>
          </p:cNvSpPr>
          <p:nvPr>
            <p:ph type="title"/>
          </p:nvPr>
        </p:nvSpPr>
        <p:spPr>
          <a:xfrm>
            <a:off x="374006" y="216131"/>
            <a:ext cx="8197048" cy="249299"/>
          </a:xfrm>
        </p:spPr>
        <p:txBody>
          <a:bodyPr>
            <a:normAutofit fontScale="90000"/>
          </a:bodyPr>
          <a:lstStyle/>
          <a:p>
            <a:r>
              <a:rPr lang="en-AU" err="1">
                <a:latin typeface="+mn-lt"/>
                <a:cs typeface="Arial" panose="020B0604020202020204" pitchFamily="34" charset="0"/>
                <a:sym typeface="Arial" panose="020B0604020202020204" pitchFamily="34" charset="0"/>
              </a:rPr>
              <a:t>ItalGas</a:t>
            </a:r>
            <a:r>
              <a:rPr lang="en-AU">
                <a:latin typeface="+mn-lt"/>
                <a:cs typeface="Arial" panose="020B0604020202020204" pitchFamily="34" charset="0"/>
                <a:sym typeface="Arial" panose="020B0604020202020204" pitchFamily="34" charset="0"/>
              </a:rPr>
              <a:t>: Some specifics</a:t>
            </a:r>
          </a:p>
        </p:txBody>
      </p:sp>
      <p:sp>
        <p:nvSpPr>
          <p:cNvPr id="19" name="Rectangle 18"/>
          <p:cNvSpPr/>
          <p:nvPr/>
        </p:nvSpPr>
        <p:spPr>
          <a:xfrm>
            <a:off x="5091239" y="566358"/>
            <a:ext cx="3634756" cy="299999"/>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050" b="1">
                <a:sym typeface="Arial" panose="020B0604020202020204" pitchFamily="34" charset="0"/>
              </a:rPr>
              <a:t>Digital Factory</a:t>
            </a:r>
          </a:p>
        </p:txBody>
      </p:sp>
      <p:sp>
        <p:nvSpPr>
          <p:cNvPr id="13" name="Rectangle 12"/>
          <p:cNvSpPr/>
          <p:nvPr/>
        </p:nvSpPr>
        <p:spPr>
          <a:xfrm>
            <a:off x="4500748" y="1013996"/>
            <a:ext cx="4580906" cy="380897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tIns="68564" rtlCol="0" anchor="t" anchorCtr="0"/>
          <a:lstStyle/>
          <a:p>
            <a:pPr marL="171450" indent="-171450">
              <a:buFont typeface="Arial" panose="020B0604020202020204" pitchFamily="34" charset="0"/>
              <a:buChar char="•"/>
            </a:pPr>
            <a:r>
              <a:rPr lang="en-AU" sz="900" dirty="0">
                <a:effectLst/>
                <a:latin typeface="Calibri" panose="020F0502020204030204" pitchFamily="34" charset="0"/>
                <a:ea typeface="Calibri" panose="020F0502020204030204" pitchFamily="34" charset="0"/>
              </a:rPr>
              <a:t>Was set up in 2018 to break down Silo related behaviour</a:t>
            </a:r>
          </a:p>
          <a:p>
            <a:pPr marL="171450" indent="-171450">
              <a:buFont typeface="Arial" panose="020B0604020202020204" pitchFamily="34" charset="0"/>
              <a:buChar char="•"/>
            </a:pPr>
            <a:r>
              <a:rPr lang="en-AU" sz="900" dirty="0">
                <a:effectLst/>
                <a:latin typeface="Calibri" panose="020F0502020204030204" pitchFamily="34" charset="0"/>
                <a:ea typeface="Calibri" panose="020F0502020204030204" pitchFamily="34" charset="0"/>
              </a:rPr>
              <a:t>9 core staff from </a:t>
            </a:r>
            <a:r>
              <a:rPr lang="en-AU" sz="900" dirty="0" err="1">
                <a:effectLst/>
                <a:latin typeface="Calibri" panose="020F0502020204030204" pitchFamily="34" charset="0"/>
                <a:ea typeface="Calibri" panose="020F0502020204030204" pitchFamily="34" charset="0"/>
              </a:rPr>
              <a:t>ItalGas</a:t>
            </a:r>
            <a:r>
              <a:rPr lang="en-AU" sz="900" dirty="0">
                <a:effectLst/>
                <a:latin typeface="Calibri" panose="020F0502020204030204" pitchFamily="34" charset="0"/>
                <a:ea typeface="Calibri" panose="020F0502020204030204" pitchFamily="34" charset="0"/>
              </a:rPr>
              <a:t> and McKinsey </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rgbClr val="000000"/>
                </a:solidFill>
                <a:latin typeface="Arial" panose="020B0604020202020204"/>
                <a:cs typeface="Arial"/>
              </a:rPr>
              <a:t>D</a:t>
            </a:r>
            <a:r>
              <a:rPr lang="en-AU" sz="900" dirty="0">
                <a:effectLst/>
                <a:latin typeface="Calibri" panose="020F0502020204030204" pitchFamily="34" charset="0"/>
                <a:ea typeface="Calibri" panose="020F0502020204030204" pitchFamily="34" charset="0"/>
              </a:rPr>
              <a:t>elivery managers and UX designers are core</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latin typeface="Calibri" panose="020F0502020204030204" pitchFamily="34" charset="0"/>
                <a:ea typeface="Calibri" panose="020F0502020204030204" pitchFamily="34" charset="0"/>
              </a:rPr>
              <a:t>Plus 500 people </a:t>
            </a:r>
            <a:r>
              <a:rPr lang="en-AU" sz="900" dirty="0">
                <a:effectLst/>
                <a:latin typeface="Calibri" panose="020F0502020204030204" pitchFamily="34" charset="0"/>
                <a:ea typeface="Calibri" panose="020F0502020204030204" pitchFamily="34" charset="0"/>
              </a:rPr>
              <a:t>from IT, business vendors</a:t>
            </a:r>
          </a:p>
          <a:p>
            <a:pPr marL="171450" indent="-171450">
              <a:buFont typeface="Arial" panose="020B0604020202020204" pitchFamily="34" charset="0"/>
              <a:buChar char="•"/>
            </a:pPr>
            <a:r>
              <a:rPr lang="en-AU" sz="900" dirty="0">
                <a:effectLst/>
                <a:latin typeface="Calibri" panose="020F0502020204030204" pitchFamily="34" charset="0"/>
                <a:ea typeface="Calibri" panose="020F0502020204030204" pitchFamily="34" charset="0"/>
              </a:rPr>
              <a:t>Digital factory is 6 purpose built rooms to support co location of multi functional team</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effectLst/>
                <a:latin typeface="Calibri" panose="020F0502020204030204" pitchFamily="34" charset="0"/>
                <a:ea typeface="Calibri" panose="020F0502020204030204" pitchFamily="34" charset="0"/>
              </a:rPr>
              <a:t>Each room has a purpose/name which may change over time</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effectLst/>
                <a:latin typeface="Calibri" panose="020F0502020204030204" pitchFamily="34" charset="0"/>
                <a:ea typeface="Calibri" panose="020F0502020204030204" pitchFamily="34" charset="0"/>
              </a:rPr>
              <a:t># of rooms has grown from 1 to 6 over 3-4 years. </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effectLst/>
                <a:latin typeface="Calibri" panose="020F0502020204030204" pitchFamily="34" charset="0"/>
                <a:ea typeface="Calibri" panose="020F0502020204030204" pitchFamily="34" charset="0"/>
              </a:rPr>
              <a:t>Each room set up with glass walls, moveable furniture, wall boards and mobile VC.</a:t>
            </a:r>
          </a:p>
          <a:p>
            <a:pPr marL="171450" indent="-171450">
              <a:buFont typeface="Arial" panose="020B0604020202020204" pitchFamily="34" charset="0"/>
              <a:buChar char="•"/>
            </a:pPr>
            <a:r>
              <a:rPr lang="en-AU" sz="900" dirty="0">
                <a:effectLst/>
                <a:latin typeface="Calibri" panose="020F0502020204030204" pitchFamily="34" charset="0"/>
                <a:ea typeface="Calibri" panose="020F0502020204030204" pitchFamily="34" charset="0"/>
              </a:rPr>
              <a:t>Annual budget  </a:t>
            </a:r>
            <a:r>
              <a:rPr lang="en-AU" sz="900" dirty="0">
                <a:solidFill>
                  <a:srgbClr val="000000"/>
                </a:solidFill>
                <a:effectLst/>
                <a:latin typeface="Calibri" panose="020F0502020204030204" pitchFamily="34" charset="0"/>
                <a:ea typeface="Calibri" panose="020F0502020204030204" pitchFamily="34" charset="0"/>
              </a:rPr>
              <a:t>€</a:t>
            </a:r>
            <a:r>
              <a:rPr lang="en-AU" sz="900" dirty="0">
                <a:effectLst/>
                <a:latin typeface="Calibri" panose="020F0502020204030204" pitchFamily="34" charset="0"/>
                <a:ea typeface="Calibri" panose="020F0502020204030204" pitchFamily="34" charset="0"/>
              </a:rPr>
              <a:t>10 M ($17M) for Digital factory only</a:t>
            </a:r>
          </a:p>
          <a:p>
            <a:pPr marL="171450" indent="-171450">
              <a:buFont typeface="Arial" panose="020B0604020202020204" pitchFamily="34" charset="0"/>
              <a:buChar char="•"/>
            </a:pPr>
            <a:r>
              <a:rPr lang="en-AU" sz="900" dirty="0">
                <a:effectLst/>
                <a:latin typeface="Calibri" panose="020F0502020204030204" pitchFamily="34" charset="0"/>
                <a:ea typeface="Calibri" panose="020F0502020204030204" pitchFamily="34" charset="0"/>
              </a:rPr>
              <a:t>All activities in these rooms are run agile and very strictly to the methodology</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effectLst/>
                <a:latin typeface="Calibri" panose="020F0502020204030204" pitchFamily="34" charset="0"/>
                <a:ea typeface="Calibri" panose="020F0502020204030204" pitchFamily="34" charset="0"/>
              </a:rPr>
              <a:t>All activities are constrained to deliver MVP within 4 months</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effectLst/>
                <a:latin typeface="Calibri" panose="020F0502020204030204" pitchFamily="34" charset="0"/>
                <a:ea typeface="Calibri" panose="020F0502020204030204" pitchFamily="34" charset="0"/>
              </a:rPr>
              <a:t>Discovery 4-6 weeks, agile sprint 10-12 weeks</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effectLst/>
                <a:latin typeface="Calibri" panose="020F0502020204030204" pitchFamily="34" charset="0"/>
                <a:ea typeface="Calibri" panose="020F0502020204030204" pitchFamily="34" charset="0"/>
              </a:rPr>
              <a:t>Sprint reviews every 2 weeks with exec sponsor and every month with group CEO</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effectLst/>
                <a:latin typeface="Calibri" panose="020F0502020204030204" pitchFamily="34" charset="0"/>
                <a:ea typeface="Calibri" panose="020F0502020204030204" pitchFamily="34" charset="0"/>
              </a:rPr>
              <a:t>End of each MVP group does a video to capture work one and communicate out. </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latin typeface="Calibri" panose="020F0502020204030204" pitchFamily="34" charset="0"/>
                <a:ea typeface="Calibri" panose="020F0502020204030204" pitchFamily="34" charset="0"/>
              </a:rPr>
              <a:t>B</a:t>
            </a:r>
            <a:r>
              <a:rPr lang="en-AU" sz="900" dirty="0">
                <a:effectLst/>
                <a:latin typeface="Calibri" panose="020F0502020204030204" pitchFamily="34" charset="0"/>
                <a:ea typeface="Calibri" panose="020F0502020204030204" pitchFamily="34" charset="0"/>
              </a:rPr>
              <a:t>usiness resource are dedicated and have to come to site in</a:t>
            </a:r>
          </a:p>
          <a:p>
            <a:pPr marL="755650" lvl="3" indent="-213995">
              <a:buClr>
                <a:srgbClr val="38383C">
                  <a:lumMod val="100000"/>
                </a:srgbClr>
              </a:buClr>
              <a:buSzPct val="100000"/>
              <a:buFont typeface="Arial" panose="020B0604020202020204" pitchFamily="34" charset="0"/>
              <a:buChar char="−"/>
              <a:defRPr/>
            </a:pPr>
            <a:r>
              <a:rPr lang="en-AU" sz="900" dirty="0">
                <a:latin typeface="Calibri" panose="020F0502020204030204" pitchFamily="34" charset="0"/>
                <a:ea typeface="Calibri" panose="020F0502020204030204" pitchFamily="34" charset="0"/>
              </a:rPr>
              <a:t>Best people, backfilled and funded</a:t>
            </a:r>
            <a:endParaRPr lang="en-AU" sz="900" dirty="0">
              <a:effectLst/>
              <a:latin typeface="Calibri" panose="020F0502020204030204" pitchFamily="34" charset="0"/>
              <a:ea typeface="Calibri" panose="020F0502020204030204" pitchFamily="34" charset="0"/>
            </a:endParaRPr>
          </a:p>
          <a:p>
            <a:r>
              <a:rPr lang="en-AU" sz="900" dirty="0">
                <a:effectLst/>
                <a:latin typeface="Calibri" panose="020F0502020204030204" pitchFamily="34" charset="0"/>
                <a:ea typeface="Calibri" panose="020F0502020204030204" pitchFamily="34" charset="0"/>
              </a:rPr>
              <a:t> </a:t>
            </a:r>
          </a:p>
          <a:p>
            <a:pPr marL="171450" indent="-171450">
              <a:buFont typeface="Arial" panose="020B0604020202020204" pitchFamily="34" charset="0"/>
              <a:buChar char="•"/>
            </a:pPr>
            <a:r>
              <a:rPr lang="en-AU" sz="900" dirty="0">
                <a:effectLst/>
                <a:latin typeface="Calibri" panose="020F0502020204030204" pitchFamily="34" charset="0"/>
                <a:ea typeface="Calibri" panose="020F0502020204030204" pitchFamily="34" charset="0"/>
              </a:rPr>
              <a:t>Numbe</a:t>
            </a:r>
            <a:r>
              <a:rPr lang="en-AU" sz="900" dirty="0">
                <a:latin typeface="Calibri" panose="020F0502020204030204" pitchFamily="34" charset="0"/>
                <a:ea typeface="Calibri" panose="020F0502020204030204" pitchFamily="34" charset="0"/>
              </a:rPr>
              <a:t>r of Software Demos shown </a:t>
            </a:r>
            <a:endParaRPr lang="en-AU" sz="900" dirty="0">
              <a:effectLst/>
              <a:latin typeface="Calibri" panose="020F0502020204030204" pitchFamily="34" charset="0"/>
              <a:ea typeface="Calibri" panose="020F0502020204030204"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effectLst/>
                <a:latin typeface="Calibri" panose="020F0502020204030204" pitchFamily="34" charset="0"/>
                <a:ea typeface="Calibri" panose="020F0502020204030204" pitchFamily="34" charset="0"/>
              </a:rPr>
              <a:t>DANA ( Digital Analytics Network Analysis). </a:t>
            </a:r>
            <a:r>
              <a:rPr lang="en-AU" sz="900" dirty="0">
                <a:latin typeface="Calibri" panose="020F0502020204030204" pitchFamily="34" charset="0"/>
                <a:ea typeface="Calibri" panose="020F0502020204030204" pitchFamily="34" charset="0"/>
              </a:rPr>
              <a:t>Custom developed Gas SCADA system with extensive real time monitoring support by wide deployment of IOT</a:t>
            </a:r>
            <a:endParaRPr lang="en-AU" sz="900" dirty="0">
              <a:effectLst/>
              <a:latin typeface="Calibri" panose="020F0502020204030204" pitchFamily="34" charset="0"/>
              <a:ea typeface="Calibri" panose="020F0502020204030204"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US" sz="900" dirty="0">
                <a:effectLst/>
                <a:latin typeface="Calibri" panose="020F0502020204030204" pitchFamily="34" charset="0"/>
                <a:ea typeface="Calibri" panose="020F0502020204030204" pitchFamily="34" charset="0"/>
              </a:rPr>
              <a:t>Work on site App. Allows photos to calibrate depth of trenches dug ( see website)</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US" sz="900" dirty="0">
                <a:latin typeface="Calibri" panose="020F0502020204030204" pitchFamily="34" charset="0"/>
                <a:ea typeface="Calibri" panose="020F0502020204030204" pitchFamily="34" charset="0"/>
              </a:rPr>
              <a:t>Click to Gas – connections portal</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US" sz="900" dirty="0">
                <a:effectLst/>
                <a:latin typeface="Calibri" panose="020F0502020204030204" pitchFamily="34" charset="0"/>
                <a:ea typeface="Calibri" panose="020F0502020204030204" pitchFamily="34" charset="0"/>
              </a:rPr>
              <a:t>Analytics Predictive model to forecast correct smart meter failures ( based on some inputs) . 300k fail each year but a number are do with SIM card issues</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US" sz="900" dirty="0" err="1">
                <a:effectLst/>
                <a:latin typeface="Calibri" panose="020F0502020204030204" pitchFamily="34" charset="0"/>
                <a:ea typeface="Calibri" panose="020F0502020204030204" pitchFamily="34" charset="0"/>
              </a:rPr>
              <a:t>CapexForce</a:t>
            </a:r>
            <a:r>
              <a:rPr lang="en-US" sz="900" dirty="0">
                <a:effectLst/>
                <a:latin typeface="Calibri" panose="020F0502020204030204" pitchFamily="34" charset="0"/>
                <a:ea typeface="Calibri" panose="020F0502020204030204" pitchFamily="34" charset="0"/>
              </a:rPr>
              <a:t> console for investment planning. Good example of an end to end focus and cross functional team tackling Permit </a:t>
            </a:r>
            <a:r>
              <a:rPr lang="en-US" sz="900" dirty="0" err="1">
                <a:effectLst/>
                <a:latin typeface="Calibri" panose="020F0502020204030204" pitchFamily="34" charset="0"/>
                <a:ea typeface="Calibri" panose="020F0502020204030204" pitchFamily="34" charset="0"/>
              </a:rPr>
              <a:t>Authorisation</a:t>
            </a:r>
            <a:r>
              <a:rPr lang="en-US" sz="900" dirty="0">
                <a:effectLst/>
                <a:latin typeface="Calibri" panose="020F0502020204030204" pitchFamily="34" charset="0"/>
                <a:ea typeface="Calibri" panose="020F0502020204030204" pitchFamily="34" charset="0"/>
              </a:rPr>
              <a:t> process vis changes to </a:t>
            </a:r>
            <a:r>
              <a:rPr lang="en-US" sz="900" dirty="0" err="1">
                <a:effectLst/>
                <a:latin typeface="Calibri" panose="020F0502020204030204" pitchFamily="34" charset="0"/>
                <a:ea typeface="Calibri" panose="020F0502020204030204" pitchFamily="34" charset="0"/>
              </a:rPr>
              <a:t>SalesForce</a:t>
            </a:r>
            <a:r>
              <a:rPr lang="en-US" sz="900" dirty="0">
                <a:latin typeface="Calibri" panose="020F0502020204030204" pitchFamily="34" charset="0"/>
                <a:ea typeface="Calibri" panose="020F0502020204030204" pitchFamily="34" charset="0"/>
              </a:rPr>
              <a:t>/</a:t>
            </a:r>
            <a:endParaRPr lang="en-US" sz="900" dirty="0">
              <a:effectLst/>
              <a:latin typeface="Calibri" panose="020F0502020204030204" pitchFamily="34" charset="0"/>
              <a:ea typeface="Calibri" panose="020F0502020204030204"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US" sz="900" dirty="0">
              <a:effectLst/>
              <a:latin typeface="Calibri" panose="020F0502020204030204" pitchFamily="34" charset="0"/>
              <a:ea typeface="Calibri" panose="020F0502020204030204" pitchFamily="34" charset="0"/>
            </a:endParaRPr>
          </a:p>
          <a:p>
            <a:pPr marL="173355" lvl="1" indent="-173355">
              <a:buClr>
                <a:schemeClr val="tx2">
                  <a:lumMod val="100000"/>
                </a:schemeClr>
              </a:buClr>
              <a:buSzPct val="100000"/>
              <a:buFont typeface="Trebuchet MS" panose="020B0603020202020204" pitchFamily="34" charset="0"/>
              <a:buChar char="•"/>
            </a:pPr>
            <a:endParaRPr lang="en-AU" sz="900" dirty="0">
              <a:solidFill>
                <a:schemeClr val="tx1"/>
              </a:solidFill>
              <a:cs typeface="Arial"/>
              <a:sym typeface="Arial" panose="020B0604020202020204" pitchFamily="34" charset="0"/>
            </a:endParaRPr>
          </a:p>
          <a:p>
            <a:pPr marL="412750" lvl="2" indent="-213995">
              <a:buClr>
                <a:srgbClr val="38383C">
                  <a:lumMod val="100000"/>
                </a:srgbClr>
              </a:buClr>
              <a:buSzPct val="100000"/>
              <a:buFont typeface="Arial" panose="020B0604020202020204" pitchFamily="34" charset="0"/>
              <a:buChar char="−"/>
              <a:defRPr/>
            </a:pPr>
            <a:endParaRPr lang="en-AU" sz="900" dirty="0">
              <a:solidFill>
                <a:srgbClr val="000000"/>
              </a:solidFill>
              <a:cs typeface="Arial"/>
            </a:endParaRPr>
          </a:p>
        </p:txBody>
      </p:sp>
      <p:sp>
        <p:nvSpPr>
          <p:cNvPr id="10" name="Rectangle 9">
            <a:extLst>
              <a:ext uri="{FF2B5EF4-FFF2-40B4-BE49-F238E27FC236}">
                <a16:creationId xmlns:a16="http://schemas.microsoft.com/office/drawing/2014/main" id="{FFF8607B-5E48-4B44-9C37-A5645164BED5}"/>
              </a:ext>
            </a:extLst>
          </p:cNvPr>
          <p:cNvSpPr/>
          <p:nvPr/>
        </p:nvSpPr>
        <p:spPr>
          <a:xfrm>
            <a:off x="110538" y="967286"/>
            <a:ext cx="4924600" cy="38556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lIns="91440" tIns="68564" rIns="91440" bIns="45720" rtlCol="0" anchor="t" anchorCtr="0"/>
          <a:lstStyle/>
          <a:p>
            <a:pPr marL="173355" marR="0" lvl="1" indent="-173355" algn="l" defTabSz="685800" rtl="0" eaLnBrk="1" fontAlgn="auto" latinLnBrk="0" hangingPunct="1">
              <a:lnSpc>
                <a:spcPct val="100000"/>
              </a:lnSpc>
              <a:spcBef>
                <a:spcPts val="0"/>
              </a:spcBef>
              <a:spcAft>
                <a:spcPts val="0"/>
              </a:spcAft>
              <a:buClr>
                <a:srgbClr val="38383C">
                  <a:lumMod val="100000"/>
                </a:srgbClr>
              </a:buClr>
              <a:buSzPct val="100000"/>
              <a:buFont typeface="Trebuchet MS" panose="020B0603020202020204" pitchFamily="34" charset="0"/>
              <a:buChar char="•"/>
              <a:tabLst/>
              <a:defRPr/>
            </a:pPr>
            <a:endParaRPr lang="en-AU" sz="90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a:solidFill>
                <a:schemeClr val="tx1"/>
              </a:solidFill>
              <a:cs typeface="Arial" pitchFamily="34" charset="0"/>
            </a:endParaRPr>
          </a:p>
          <a:p>
            <a:pPr marL="198755" marR="0" lvl="2" algn="l" defTabSz="685800" rtl="0" eaLnBrk="1" fontAlgn="auto" latinLnBrk="0" hangingPunct="1">
              <a:lnSpc>
                <a:spcPct val="100000"/>
              </a:lnSpc>
              <a:spcBef>
                <a:spcPts val="0"/>
              </a:spcBef>
              <a:spcAft>
                <a:spcPts val="0"/>
              </a:spcAft>
              <a:buClr>
                <a:srgbClr val="38383C">
                  <a:lumMod val="100000"/>
                </a:srgbClr>
              </a:buClr>
              <a:buSzPct val="100000"/>
              <a:tabLst/>
              <a:defRPr/>
            </a:pPr>
            <a:endParaRPr lang="en-AU" sz="1050">
              <a:solidFill>
                <a:schemeClr val="tx1"/>
              </a:solidFill>
              <a:cs typeface="Arial" pitchFamily="34" charset="0"/>
            </a:endParaRPr>
          </a:p>
          <a:p>
            <a:pPr marL="198755" marR="0" lvl="2" algn="l" defTabSz="685800" rtl="0" eaLnBrk="1" fontAlgn="auto" latinLnBrk="0" hangingPunct="1">
              <a:lnSpc>
                <a:spcPct val="100000"/>
              </a:lnSpc>
              <a:spcBef>
                <a:spcPts val="0"/>
              </a:spcBef>
              <a:spcAft>
                <a:spcPts val="0"/>
              </a:spcAft>
              <a:buClr>
                <a:srgbClr val="38383C">
                  <a:lumMod val="100000"/>
                </a:srgbClr>
              </a:buClr>
              <a:buSzPct val="100000"/>
              <a:tabLst/>
              <a:defRPr/>
            </a:pPr>
            <a:endParaRPr lang="en-AU" sz="105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a:solidFill>
                <a:schemeClr val="tx1"/>
              </a:solidFill>
              <a:cs typeface="Arial" pitchFamily="34" charset="0"/>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1050">
              <a:solidFill>
                <a:schemeClr val="tx1"/>
              </a:solidFill>
              <a:cs typeface="Arial" pitchFamily="34" charset="0"/>
            </a:endParaRPr>
          </a:p>
          <a:p>
            <a:pPr marL="173355" lvl="1" indent="-173355">
              <a:buClr>
                <a:schemeClr val="tx2">
                  <a:lumMod val="100000"/>
                </a:schemeClr>
              </a:buClr>
              <a:buSzPct val="100000"/>
              <a:buFont typeface="Trebuchet MS" panose="020B0603020202020204" pitchFamily="34" charset="0"/>
              <a:buChar char="•"/>
            </a:pPr>
            <a:endParaRPr lang="en-AU" sz="1050">
              <a:solidFill>
                <a:schemeClr val="tx1"/>
              </a:solidFill>
              <a:cs typeface="Arial" pitchFamily="34" charset="0"/>
            </a:endParaRPr>
          </a:p>
          <a:p>
            <a:pPr marL="173355" lvl="1" indent="-173355">
              <a:buClr>
                <a:schemeClr val="tx2">
                  <a:lumMod val="100000"/>
                </a:schemeClr>
              </a:buClr>
              <a:buSzPct val="100000"/>
              <a:buFont typeface="Trebuchet MS" panose="020B0603020202020204" pitchFamily="34" charset="0"/>
              <a:buChar char="•"/>
            </a:pPr>
            <a:endParaRPr lang="en-AU" sz="1050">
              <a:solidFill>
                <a:schemeClr val="tx1"/>
              </a:solidFill>
              <a:cs typeface="Arial" pitchFamily="34" charset="0"/>
            </a:endParaRPr>
          </a:p>
          <a:p>
            <a:pPr marL="713105" lvl="3" indent="-171450">
              <a:buClr>
                <a:schemeClr val="tx2">
                  <a:lumMod val="100000"/>
                </a:schemeClr>
              </a:buClr>
              <a:buSzPct val="100000"/>
              <a:buFont typeface="Arial" panose="020B0604020202020204" pitchFamily="34" charset="0"/>
              <a:buChar char="•"/>
            </a:pPr>
            <a:endParaRPr lang="en-AU" sz="1050">
              <a:solidFill>
                <a:schemeClr val="tx1"/>
              </a:solidFill>
              <a:cs typeface="Arial" pitchFamily="34" charset="0"/>
            </a:endParaRPr>
          </a:p>
        </p:txBody>
      </p:sp>
      <p:pic>
        <p:nvPicPr>
          <p:cNvPr id="12" name="Picture 11">
            <a:extLst>
              <a:ext uri="{FF2B5EF4-FFF2-40B4-BE49-F238E27FC236}">
                <a16:creationId xmlns:a16="http://schemas.microsoft.com/office/drawing/2014/main" id="{9707D6A5-9782-4CCC-B291-339E6945C661}"/>
              </a:ext>
            </a:extLst>
          </p:cNvPr>
          <p:cNvPicPr>
            <a:picLocks noChangeAspect="1"/>
          </p:cNvPicPr>
          <p:nvPr/>
        </p:nvPicPr>
        <p:blipFill>
          <a:blip r:embed="rId6"/>
          <a:stretch>
            <a:fillRect/>
          </a:stretch>
        </p:blipFill>
        <p:spPr>
          <a:xfrm>
            <a:off x="6256595" y="16885"/>
            <a:ext cx="1952898" cy="647790"/>
          </a:xfrm>
          <a:prstGeom prst="rect">
            <a:avLst/>
          </a:prstGeom>
        </p:spPr>
      </p:pic>
      <p:pic>
        <p:nvPicPr>
          <p:cNvPr id="4" name="Picture 3" descr="A picture containing indoor, floor, kitchen, ceiling&#10;&#10;Description automatically generated">
            <a:extLst>
              <a:ext uri="{FF2B5EF4-FFF2-40B4-BE49-F238E27FC236}">
                <a16:creationId xmlns:a16="http://schemas.microsoft.com/office/drawing/2014/main" id="{0C6FCA75-843C-468B-A6C2-CB070B99B856}"/>
              </a:ext>
            </a:extLst>
          </p:cNvPr>
          <p:cNvPicPr>
            <a:picLocks noChangeAspect="1"/>
          </p:cNvPicPr>
          <p:nvPr/>
        </p:nvPicPr>
        <p:blipFill>
          <a:blip r:embed="rId7"/>
          <a:stretch>
            <a:fillRect/>
          </a:stretch>
        </p:blipFill>
        <p:spPr>
          <a:xfrm>
            <a:off x="314697" y="2802577"/>
            <a:ext cx="3634756" cy="2020397"/>
          </a:xfrm>
          <a:prstGeom prst="rect">
            <a:avLst/>
          </a:prstGeom>
        </p:spPr>
      </p:pic>
      <p:sp>
        <p:nvSpPr>
          <p:cNvPr id="14" name="Rectangle 13">
            <a:extLst>
              <a:ext uri="{FF2B5EF4-FFF2-40B4-BE49-F238E27FC236}">
                <a16:creationId xmlns:a16="http://schemas.microsoft.com/office/drawing/2014/main" id="{EE49604F-AA92-4DC8-8088-A8B8A6345D0D}"/>
              </a:ext>
            </a:extLst>
          </p:cNvPr>
          <p:cNvSpPr/>
          <p:nvPr/>
        </p:nvSpPr>
        <p:spPr>
          <a:xfrm>
            <a:off x="314697" y="546395"/>
            <a:ext cx="3634756" cy="299999"/>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050" b="1">
                <a:sym typeface="Arial" panose="020B0604020202020204" pitchFamily="34" charset="0"/>
              </a:rPr>
              <a:t>Digital</a:t>
            </a:r>
          </a:p>
        </p:txBody>
      </p:sp>
      <p:sp>
        <p:nvSpPr>
          <p:cNvPr id="16" name="TextBox 15">
            <a:extLst>
              <a:ext uri="{FF2B5EF4-FFF2-40B4-BE49-F238E27FC236}">
                <a16:creationId xmlns:a16="http://schemas.microsoft.com/office/drawing/2014/main" id="{B446C3DD-0D53-47DE-80D0-478954891A93}"/>
              </a:ext>
            </a:extLst>
          </p:cNvPr>
          <p:cNvSpPr txBox="1"/>
          <p:nvPr/>
        </p:nvSpPr>
        <p:spPr>
          <a:xfrm>
            <a:off x="110538" y="967286"/>
            <a:ext cx="4580906" cy="1754326"/>
          </a:xfrm>
          <a:prstGeom prst="rect">
            <a:avLst/>
          </a:prstGeom>
          <a:noFill/>
        </p:spPr>
        <p:txBody>
          <a:bodyPr wrap="square">
            <a:spAutoFit/>
          </a:bodyPr>
          <a:lstStyle/>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cs typeface="Arial"/>
                <a:sym typeface="Arial" panose="020B0604020202020204" pitchFamily="34" charset="0"/>
              </a:rPr>
              <a:t>85 permanent staff augmented by over 200 outsourced ( primarily support)</a:t>
            </a:r>
          </a:p>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cs typeface="Arial"/>
              </a:rPr>
              <a:t>Key technologies</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rgbClr val="000000"/>
                </a:solidFill>
                <a:latin typeface="Arial" panose="020B0604020202020204"/>
                <a:cs typeface="Arial"/>
              </a:rPr>
              <a:t>E</a:t>
            </a:r>
            <a:r>
              <a:rPr lang="en-AU" sz="900" dirty="0">
                <a:solidFill>
                  <a:schemeClr val="tx1"/>
                </a:solidFill>
                <a:cs typeface="Arial"/>
              </a:rPr>
              <a:t>CC6 SAP /Ariba - Financials, Asset and HR</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rgbClr val="000000"/>
                </a:solidFill>
                <a:latin typeface="Arial" panose="020B0604020202020204"/>
                <a:cs typeface="Arial"/>
              </a:rPr>
              <a:t>ESRI – GIS</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err="1">
                <a:solidFill>
                  <a:srgbClr val="000000"/>
                </a:solidFill>
                <a:latin typeface="Arial" panose="020B0604020202020204"/>
                <a:cs typeface="Arial"/>
              </a:rPr>
              <a:t>SalesForce</a:t>
            </a:r>
            <a:r>
              <a:rPr lang="en-AU" sz="900" dirty="0">
                <a:solidFill>
                  <a:srgbClr val="000000"/>
                </a:solidFill>
                <a:latin typeface="Arial" panose="020B0604020202020204"/>
                <a:cs typeface="Arial"/>
              </a:rPr>
              <a:t> – CRM and Billing</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rgbClr val="000000"/>
                </a:solidFill>
                <a:latin typeface="Arial" panose="020B0604020202020204"/>
                <a:cs typeface="Arial"/>
              </a:rPr>
              <a:t>Everything is Apple – portables, tablets and phones</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rgbClr val="000000"/>
                </a:solidFill>
                <a:latin typeface="Arial" panose="020B0604020202020204"/>
                <a:cs typeface="Arial"/>
              </a:rPr>
              <a:t>All systems are on Cloud</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rgbClr val="000000"/>
                </a:solidFill>
                <a:latin typeface="Arial" panose="020B0604020202020204"/>
                <a:cs typeface="Arial"/>
              </a:rPr>
              <a:t>Extensive roll out IOT devices over the Gas Network</a:t>
            </a:r>
          </a:p>
          <a:p>
            <a:pPr marL="27305" lvl="1" indent="-171450">
              <a:buClr>
                <a:srgbClr val="38383C">
                  <a:lumMod val="100000"/>
                </a:srgbClr>
              </a:buClr>
              <a:buSzPct val="100000"/>
              <a:buFont typeface="Arial" panose="020B0604020202020204" pitchFamily="34" charset="0"/>
              <a:buChar char="•"/>
              <a:defRPr/>
            </a:pPr>
            <a:r>
              <a:rPr lang="en-AU" sz="900" dirty="0">
                <a:cs typeface="Arial"/>
                <a:sym typeface="Arial" panose="020B0604020202020204" pitchFamily="34" charset="0"/>
              </a:rPr>
              <a:t>Digital Transformation is explained by a “3 by 3”</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rgbClr val="000000"/>
                </a:solidFill>
                <a:latin typeface="Arial" panose="020B0604020202020204"/>
                <a:cs typeface="Arial"/>
              </a:rPr>
              <a:t>Asset/IOT, Process Digitisation and People/Org </a:t>
            </a:r>
            <a:r>
              <a:rPr lang="en-AU" sz="900" dirty="0" err="1">
                <a:solidFill>
                  <a:srgbClr val="000000"/>
                </a:solidFill>
                <a:latin typeface="Arial" panose="020B0604020202020204"/>
                <a:cs typeface="Arial"/>
              </a:rPr>
              <a:t>agilisation</a:t>
            </a:r>
            <a:endParaRPr lang="en-AU" sz="900" dirty="0">
              <a:solidFill>
                <a:srgbClr val="000000"/>
              </a:solidFill>
              <a:latin typeface="Arial" panose="020B0604020202020204"/>
              <a:cs typeface="Arial"/>
            </a:endParaRP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rgbClr val="000000"/>
                </a:solidFill>
                <a:latin typeface="Arial" panose="020B0604020202020204"/>
                <a:cs typeface="Arial"/>
              </a:rPr>
              <a:t>Enablers Cloud, IOT/Data and Digital Factory</a:t>
            </a:r>
            <a:endParaRPr lang="en-AU" sz="900" dirty="0">
              <a:solidFill>
                <a:schemeClr val="tx1"/>
              </a:solidFill>
              <a:cs typeface="Arial"/>
            </a:endParaRPr>
          </a:p>
          <a:p>
            <a:pPr marL="198755" lvl="2">
              <a:buClr>
                <a:srgbClr val="38383C">
                  <a:lumMod val="100000"/>
                </a:srgbClr>
              </a:buClr>
              <a:buSzPct val="100000"/>
              <a:defRPr/>
            </a:pPr>
            <a:endParaRPr lang="en-AU" sz="900" dirty="0">
              <a:solidFill>
                <a:schemeClr val="tx1"/>
              </a:solidFill>
              <a:cs typeface="Arial"/>
            </a:endParaRPr>
          </a:p>
        </p:txBody>
      </p:sp>
    </p:spTree>
    <p:extLst>
      <p:ext uri="{BB962C8B-B14F-4D97-AF65-F5344CB8AC3E}">
        <p14:creationId xmlns:p14="http://schemas.microsoft.com/office/powerpoint/2010/main" val="750973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a:latin typeface="+mn-lt"/>
                <a:cs typeface="Arial" panose="020B0604020202020204" pitchFamily="34" charset="0"/>
                <a:sym typeface="Arial" panose="020B0604020202020204" pitchFamily="34" charset="0"/>
              </a:rPr>
              <a:t>SNAM</a:t>
            </a:r>
          </a:p>
        </p:txBody>
      </p:sp>
      <p:sp>
        <p:nvSpPr>
          <p:cNvPr id="14" name="ColumnHeader"/>
          <p:cNvSpPr>
            <a:spLocks noChangeArrowheads="1"/>
          </p:cNvSpPr>
          <p:nvPr/>
        </p:nvSpPr>
        <p:spPr bwMode="gray">
          <a:xfrm>
            <a:off x="573846" y="1071748"/>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Key Statistics</a:t>
            </a:r>
          </a:p>
        </p:txBody>
      </p:sp>
      <p:sp>
        <p:nvSpPr>
          <p:cNvPr id="15" name="TextColumnContent"/>
          <p:cNvSpPr>
            <a:spLocks noChangeArrowheads="1"/>
          </p:cNvSpPr>
          <p:nvPr/>
        </p:nvSpPr>
        <p:spPr bwMode="gray">
          <a:xfrm>
            <a:off x="98934" y="1394822"/>
            <a:ext cx="4473066" cy="1627448"/>
          </a:xfrm>
          <a:prstGeom prst="rect">
            <a:avLst/>
          </a:prstGeom>
          <a:noFill/>
          <a:ln w="9525" algn="ctr">
            <a:noFill/>
            <a:miter lim="800000"/>
            <a:headEnd type="none" w="lg" len="lg"/>
            <a:tailEnd type="none" w="lg" len="lg"/>
          </a:ln>
          <a:effectLst/>
        </p:spPr>
        <p:txBody>
          <a:bodyPr tIns="68564" bIns="68564"/>
          <a:lstStyle/>
          <a:p>
            <a:pPr marL="628650" lvl="1" indent="-171450">
              <a:buFont typeface="Arial" panose="020B0604020202020204" pitchFamily="34" charset="0"/>
              <a:buChar char="•"/>
              <a:tabLst>
                <a:tab pos="914400" algn="l"/>
              </a:tabLst>
            </a:pPr>
            <a:endParaRPr lang="en-AU" sz="1050" dirty="0">
              <a:solidFill>
                <a:srgbClr val="000000"/>
              </a:solidFill>
              <a:latin typeface="Calibri" panose="020F0502020204030204" pitchFamily="34" charset="0"/>
              <a:ea typeface="Times New Roman" panose="02020603050405020304" pitchFamily="18" charset="0"/>
            </a:endParaRPr>
          </a:p>
          <a:p>
            <a:pPr marL="628650" lvl="1" indent="-171450">
              <a:buFont typeface="Arial" panose="020B0604020202020204" pitchFamily="34" charset="0"/>
              <a:buChar char="•"/>
              <a:tabLst>
                <a:tab pos="914400" algn="l"/>
              </a:tabLst>
            </a:pPr>
            <a:r>
              <a:rPr lang="en-AU" sz="1050" dirty="0">
                <a:solidFill>
                  <a:srgbClr val="000000"/>
                </a:solidFill>
                <a:effectLst/>
                <a:latin typeface="Calibri" panose="020F0502020204030204" pitchFamily="34" charset="0"/>
                <a:ea typeface="Calibri" panose="020F0502020204030204" pitchFamily="34" charset="0"/>
              </a:rPr>
              <a:t>Gas Transmission, almost 100% of Italy </a:t>
            </a:r>
          </a:p>
          <a:p>
            <a:pPr marL="628650" lvl="1" indent="-171450">
              <a:buFont typeface="Arial" panose="020B0604020202020204" pitchFamily="34" charset="0"/>
              <a:buChar char="•"/>
              <a:tabLst>
                <a:tab pos="914400" algn="l"/>
              </a:tabLst>
            </a:pPr>
            <a:r>
              <a:rPr lang="en-AU" sz="1050" dirty="0">
                <a:solidFill>
                  <a:srgbClr val="000000"/>
                </a:solidFill>
                <a:effectLst/>
                <a:latin typeface="Calibri" panose="020F0502020204030204" pitchFamily="34" charset="0"/>
                <a:ea typeface="Calibri" panose="020F0502020204030204" pitchFamily="34" charset="0"/>
              </a:rPr>
              <a:t>€24B RAB, </a:t>
            </a:r>
            <a:r>
              <a:rPr lang="en-AU" sz="1100" dirty="0">
                <a:solidFill>
                  <a:srgbClr val="000000"/>
                </a:solidFill>
                <a:effectLst/>
                <a:latin typeface="Calibri" panose="020F0502020204030204" pitchFamily="34" charset="0"/>
                <a:ea typeface="Calibri" panose="020F0502020204030204" pitchFamily="34" charset="0"/>
              </a:rPr>
              <a:t>€31B enterprise value</a:t>
            </a:r>
          </a:p>
          <a:p>
            <a:pPr marL="628650" lvl="1" indent="-171450">
              <a:buFont typeface="Arial" panose="020B0604020202020204" pitchFamily="34" charset="0"/>
              <a:buChar char="•"/>
              <a:tabLst>
                <a:tab pos="914400" algn="l"/>
              </a:tabLst>
            </a:pPr>
            <a:r>
              <a:rPr lang="en-AU" sz="1100" dirty="0">
                <a:solidFill>
                  <a:srgbClr val="000000"/>
                </a:solidFill>
                <a:effectLst/>
                <a:latin typeface="Calibri" panose="020F0502020204030204" pitchFamily="34" charset="0"/>
                <a:ea typeface="Calibri" panose="020F0502020204030204" pitchFamily="34" charset="0"/>
              </a:rPr>
              <a:t>CDP (Govt) own 30%, 70% float</a:t>
            </a:r>
          </a:p>
          <a:p>
            <a:pPr marL="628650" lvl="1" indent="-171450">
              <a:buFont typeface="Arial" panose="020B0604020202020204" pitchFamily="34" charset="0"/>
              <a:buChar char="•"/>
              <a:tabLst>
                <a:tab pos="914400" algn="l"/>
              </a:tabLst>
            </a:pPr>
            <a:r>
              <a:rPr lang="en-AU" sz="1100" dirty="0">
                <a:solidFill>
                  <a:srgbClr val="000000"/>
                </a:solidFill>
                <a:latin typeface="Calibri" panose="020F0502020204030204" pitchFamily="34" charset="0"/>
                <a:ea typeface="Calibri" panose="020F0502020204030204" pitchFamily="34" charset="0"/>
              </a:rPr>
              <a:t>CO2 </a:t>
            </a:r>
            <a:r>
              <a:rPr lang="en-AU" sz="1100" dirty="0">
                <a:solidFill>
                  <a:srgbClr val="000000"/>
                </a:solidFill>
                <a:effectLst/>
                <a:latin typeface="Calibri" panose="020F0502020204030204" pitchFamily="34" charset="0"/>
                <a:ea typeface="Calibri" panose="020F0502020204030204" pitchFamily="34" charset="0"/>
              </a:rPr>
              <a:t>€ 1</a:t>
            </a:r>
            <a:r>
              <a:rPr lang="en-AU" sz="1100" dirty="0">
                <a:solidFill>
                  <a:srgbClr val="000000"/>
                </a:solidFill>
                <a:latin typeface="Calibri" panose="020F0502020204030204" pitchFamily="34" charset="0"/>
                <a:ea typeface="Calibri" panose="020F0502020204030204" pitchFamily="34" charset="0"/>
              </a:rPr>
              <a:t>00 per tonne</a:t>
            </a:r>
          </a:p>
          <a:p>
            <a:pPr marL="628650" lvl="1" indent="-171450">
              <a:buFont typeface="Arial" panose="020B0604020202020204" pitchFamily="34" charset="0"/>
              <a:buChar char="•"/>
              <a:tabLst>
                <a:tab pos="914400" algn="l"/>
              </a:tabLst>
            </a:pPr>
            <a:r>
              <a:rPr lang="en-AU" sz="1100" dirty="0">
                <a:solidFill>
                  <a:srgbClr val="000000"/>
                </a:solidFill>
                <a:effectLst/>
                <a:latin typeface="Calibri" panose="020F0502020204030204" pitchFamily="34" charset="0"/>
                <a:ea typeface="Calibri" panose="020F0502020204030204" pitchFamily="34" charset="0"/>
              </a:rPr>
              <a:t>H2 $5-</a:t>
            </a:r>
            <a:r>
              <a:rPr lang="en-AU" sz="1100" dirty="0">
                <a:solidFill>
                  <a:srgbClr val="000000"/>
                </a:solidFill>
                <a:latin typeface="Calibri" panose="020F0502020204030204" pitchFamily="34" charset="0"/>
                <a:ea typeface="Calibri" panose="020F0502020204030204" pitchFamily="34" charset="0"/>
              </a:rPr>
              <a:t>6/kg needs to get to $1-2/kg</a:t>
            </a:r>
            <a:endParaRPr lang="en-AU" sz="1100" dirty="0">
              <a:effectLst/>
              <a:latin typeface="Calibri" panose="020F0502020204030204" pitchFamily="34" charset="0"/>
              <a:ea typeface="Calibri" panose="020F0502020204030204" pitchFamily="34" charset="0"/>
            </a:endParaRPr>
          </a:p>
          <a:p>
            <a:pPr marL="0" lvl="1">
              <a:buClr>
                <a:schemeClr val="tx2">
                  <a:lumMod val="100000"/>
                </a:schemeClr>
              </a:buClr>
              <a:buSzPct val="100000"/>
            </a:pPr>
            <a:endParaRPr lang="en-AU" sz="1050" dirty="0">
              <a:sym typeface="Arial" panose="020B0604020202020204" pitchFamily="34" charset="0"/>
            </a:endParaRPr>
          </a:p>
        </p:txBody>
      </p:sp>
      <p:sp>
        <p:nvSpPr>
          <p:cNvPr id="16" name="ColumnHeader"/>
          <p:cNvSpPr>
            <a:spLocks noChangeArrowheads="1"/>
          </p:cNvSpPr>
          <p:nvPr/>
        </p:nvSpPr>
        <p:spPr bwMode="gray">
          <a:xfrm>
            <a:off x="4893655" y="1071748"/>
            <a:ext cx="3657036"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The big picture</a:t>
            </a:r>
          </a:p>
        </p:txBody>
      </p:sp>
      <p:sp>
        <p:nvSpPr>
          <p:cNvPr id="17" name="TextColumnContent"/>
          <p:cNvSpPr>
            <a:spLocks noChangeArrowheads="1"/>
          </p:cNvSpPr>
          <p:nvPr/>
        </p:nvSpPr>
        <p:spPr bwMode="gray">
          <a:xfrm>
            <a:off x="4666858" y="1394821"/>
            <a:ext cx="4131948" cy="3559433"/>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Europe Hydrogen transmission backbone interconnect planned</a:t>
            </a:r>
          </a:p>
          <a:p>
            <a:pPr marL="516702" lvl="2" indent="-173802">
              <a:buClr>
                <a:schemeClr val="tx2">
                  <a:lumMod val="100000"/>
                </a:schemeClr>
              </a:buClr>
              <a:buSzPct val="100000"/>
              <a:buFont typeface="Trebuchet MS" panose="020B0603020202020204" pitchFamily="34" charset="0"/>
              <a:buChar char="•"/>
            </a:pPr>
            <a:r>
              <a:rPr lang="en-AU" sz="1050" dirty="0">
                <a:solidFill>
                  <a:srgbClr val="000000"/>
                </a:solidFill>
                <a:effectLst/>
                <a:latin typeface="Calibri" panose="020F0502020204030204" pitchFamily="34" charset="0"/>
                <a:ea typeface="Calibri" panose="020F0502020204030204" pitchFamily="34" charset="0"/>
              </a:rPr>
              <a:t>€</a:t>
            </a:r>
            <a:r>
              <a:rPr lang="en-AU" sz="1050" dirty="0">
                <a:sym typeface="Arial" panose="020B0604020202020204" pitchFamily="34" charset="0"/>
              </a:rPr>
              <a:t>40-80b investment</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70% repurposed, 30% new pipelines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Biomethane is mature and growing in Italy</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Carbon capture and storage is a key plank of net zero strategy</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Elegant strategic response. 3 existing looped parallel natural gas transmission pipelines to be redeployed as:</a:t>
            </a:r>
          </a:p>
          <a:p>
            <a:pPr marL="571500" lvl="2" indent="-228600">
              <a:buClr>
                <a:schemeClr val="tx2">
                  <a:lumMod val="100000"/>
                </a:schemeClr>
              </a:buClr>
              <a:buSzPct val="100000"/>
              <a:buFont typeface="+mj-lt"/>
              <a:buAutoNum type="arabicPeriod"/>
            </a:pPr>
            <a:r>
              <a:rPr lang="en-AU" sz="1050" dirty="0">
                <a:sym typeface="Arial" panose="020B0604020202020204" pitchFamily="34" charset="0"/>
              </a:rPr>
              <a:t>Methane &amp; biomethane</a:t>
            </a:r>
          </a:p>
          <a:p>
            <a:pPr marL="571500" lvl="2" indent="-228600">
              <a:buClr>
                <a:schemeClr val="tx2">
                  <a:lumMod val="100000"/>
                </a:schemeClr>
              </a:buClr>
              <a:buSzPct val="100000"/>
              <a:buFont typeface="+mj-lt"/>
              <a:buAutoNum type="arabicPeriod"/>
            </a:pPr>
            <a:r>
              <a:rPr lang="en-AU" sz="1050" dirty="0">
                <a:sym typeface="Arial" panose="020B0604020202020204" pitchFamily="34" charset="0"/>
              </a:rPr>
              <a:t>Hydrogen</a:t>
            </a:r>
          </a:p>
          <a:p>
            <a:pPr marL="571500" lvl="2" indent="-228600">
              <a:buClr>
                <a:schemeClr val="tx2">
                  <a:lumMod val="100000"/>
                </a:schemeClr>
              </a:buClr>
              <a:buSzPct val="100000"/>
              <a:buFont typeface="+mj-lt"/>
              <a:buAutoNum type="arabicPeriod"/>
            </a:pPr>
            <a:r>
              <a:rPr lang="en-AU" sz="1050" dirty="0">
                <a:sym typeface="Arial" panose="020B0604020202020204" pitchFamily="34" charset="0"/>
              </a:rPr>
              <a:t>Carbon capture </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Italy’s crisis response to replace Russian gas which was 29/75 BCM</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2 new import terminals being developed (+3 = 5)</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Have making solid progress on Digital</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Huge investment in Gas Pipeline digitisation via IoT</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Have set up formal innovation process</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Existing systems are on premise but most new systems/analytical platforms are cloud based.</a:t>
            </a:r>
          </a:p>
          <a:p>
            <a:pPr marL="0" lvl="1">
              <a:buClr>
                <a:schemeClr val="tx2">
                  <a:lumMod val="100000"/>
                </a:schemeClr>
              </a:buClr>
              <a:buSzPct val="100000"/>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413078" lvl="2" indent="-214277">
              <a:buClr>
                <a:schemeClr val="tx2">
                  <a:lumMod val="100000"/>
                </a:schemeClr>
              </a:buClr>
              <a:buSzPct val="100000"/>
              <a:buFont typeface="Arial" panose="020B0604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olidFill>
                <a:schemeClr val="accent1"/>
              </a:solidFill>
              <a:latin typeface="Century Gothic" panose="020B0502020202020204" pitchFamily="34" charset="0"/>
              <a:sym typeface="Arial" panose="020B0604020202020204" pitchFamily="34" charset="0"/>
            </a:endParaRP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18" name="Rectangle 17"/>
          <p:cNvSpPr/>
          <p:nvPr/>
        </p:nvSpPr>
        <p:spPr>
          <a:xfrm>
            <a:off x="5522965" y="4800136"/>
            <a:ext cx="1414808" cy="30091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tIns="68564" rtlCol="0" anchor="t" anchorCtr="0"/>
          <a:lstStyle/>
          <a:p>
            <a:pPr marL="0" lvl="1">
              <a:buClr>
                <a:schemeClr val="tx2">
                  <a:lumMod val="100000"/>
                </a:schemeClr>
              </a:buClr>
              <a:buSzPct val="100000"/>
            </a:pPr>
            <a:r>
              <a:rPr lang="en-AU" sz="750">
                <a:solidFill>
                  <a:schemeClr val="tx1"/>
                </a:solidFill>
                <a:latin typeface="Arial" panose="020B0604020202020204" pitchFamily="34" charset="0"/>
                <a:cs typeface="Arial" pitchFamily="34" charset="0"/>
                <a:sym typeface="Arial" panose="020B0604020202020204" pitchFamily="34" charset="0"/>
              </a:rPr>
              <a:t>*All $ = USD in this paper</a:t>
            </a:r>
          </a:p>
        </p:txBody>
      </p:sp>
      <p:pic>
        <p:nvPicPr>
          <p:cNvPr id="9" name="Picture 8">
            <a:extLst>
              <a:ext uri="{FF2B5EF4-FFF2-40B4-BE49-F238E27FC236}">
                <a16:creationId xmlns:a16="http://schemas.microsoft.com/office/drawing/2014/main" id="{9D2FAFAA-B6B3-4BBD-A55A-F9F4964FCC15}"/>
              </a:ext>
            </a:extLst>
          </p:cNvPr>
          <p:cNvPicPr>
            <a:picLocks noChangeAspect="1"/>
          </p:cNvPicPr>
          <p:nvPr/>
        </p:nvPicPr>
        <p:blipFill>
          <a:blip r:embed="rId6"/>
          <a:stretch>
            <a:fillRect/>
          </a:stretch>
        </p:blipFill>
        <p:spPr>
          <a:xfrm>
            <a:off x="7378952" y="182276"/>
            <a:ext cx="1171739" cy="990738"/>
          </a:xfrm>
          <a:prstGeom prst="rect">
            <a:avLst/>
          </a:prstGeom>
        </p:spPr>
      </p:pic>
    </p:spTree>
    <p:extLst>
      <p:ext uri="{BB962C8B-B14F-4D97-AF65-F5344CB8AC3E}">
        <p14:creationId xmlns:p14="http://schemas.microsoft.com/office/powerpoint/2010/main" val="11503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a:latin typeface="+mn-lt"/>
                <a:cs typeface="Arial" panose="020B0604020202020204" pitchFamily="34" charset="0"/>
                <a:sym typeface="Arial" panose="020B0604020202020204" pitchFamily="34" charset="0"/>
              </a:rPr>
              <a:t>SNAM</a:t>
            </a:r>
          </a:p>
        </p:txBody>
      </p:sp>
      <p:sp>
        <p:nvSpPr>
          <p:cNvPr id="14" name="ColumnHeader"/>
          <p:cNvSpPr>
            <a:spLocks noChangeArrowheads="1"/>
          </p:cNvSpPr>
          <p:nvPr/>
        </p:nvSpPr>
        <p:spPr bwMode="gray">
          <a:xfrm>
            <a:off x="573846" y="1071748"/>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Business</a:t>
            </a:r>
          </a:p>
        </p:txBody>
      </p:sp>
      <p:sp>
        <p:nvSpPr>
          <p:cNvPr id="15" name="TextColumnContent"/>
          <p:cNvSpPr>
            <a:spLocks noChangeArrowheads="1"/>
          </p:cNvSpPr>
          <p:nvPr/>
        </p:nvSpPr>
        <p:spPr bwMode="gray">
          <a:xfrm>
            <a:off x="98934" y="1394822"/>
            <a:ext cx="4131948" cy="3469278"/>
          </a:xfrm>
          <a:prstGeom prst="rect">
            <a:avLst/>
          </a:prstGeom>
          <a:noFill/>
          <a:ln w="9525" algn="ctr">
            <a:noFill/>
            <a:miter lim="800000"/>
            <a:headEnd type="none" w="lg" len="lg"/>
            <a:tailEnd type="none" w="lg" len="lg"/>
          </a:ln>
          <a:effectLst/>
        </p:spPr>
        <p:txBody>
          <a:bodyPr tIns="68564" bIns="68564"/>
          <a:lstStyle/>
          <a:p>
            <a:pPr marL="628650" lvl="1" indent="-171450">
              <a:buFont typeface="Arial" panose="020B0604020202020204" pitchFamily="34" charset="0"/>
              <a:buChar char="•"/>
              <a:tabLst>
                <a:tab pos="914400" algn="l"/>
              </a:tabLst>
            </a:pPr>
            <a:r>
              <a:rPr lang="en-AU" sz="1050" dirty="0">
                <a:solidFill>
                  <a:srgbClr val="000000"/>
                </a:solidFill>
                <a:latin typeface="Calibri" panose="020F0502020204030204" pitchFamily="34" charset="0"/>
                <a:ea typeface="Times New Roman" panose="02020603050405020304" pitchFamily="18" charset="0"/>
              </a:rPr>
              <a:t>Compression of H2 is a technical challenge</a:t>
            </a:r>
          </a:p>
          <a:p>
            <a:pPr marL="628650" lvl="1" indent="-171450">
              <a:buFont typeface="Arial" panose="020B0604020202020204" pitchFamily="34" charset="0"/>
              <a:buChar char="•"/>
              <a:tabLst>
                <a:tab pos="914400" algn="l"/>
              </a:tabLst>
            </a:pPr>
            <a:r>
              <a:rPr lang="en-AU" sz="1050" dirty="0">
                <a:solidFill>
                  <a:srgbClr val="000000"/>
                </a:solidFill>
                <a:latin typeface="Calibri" panose="020F0502020204030204" pitchFamily="34" charset="0"/>
                <a:ea typeface="Times New Roman" panose="02020603050405020304" pitchFamily="18" charset="0"/>
              </a:rPr>
              <a:t>Industrial customers may need consistent H2 blended specs</a:t>
            </a:r>
          </a:p>
          <a:p>
            <a:pPr marL="628650" lvl="1" indent="-171450">
              <a:buFont typeface="Arial" panose="020B0604020202020204" pitchFamily="34" charset="0"/>
              <a:buChar char="•"/>
              <a:tabLst>
                <a:tab pos="914400" algn="l"/>
              </a:tabLst>
            </a:pPr>
            <a:r>
              <a:rPr lang="en-AU" sz="1050" dirty="0">
                <a:solidFill>
                  <a:srgbClr val="000000"/>
                </a:solidFill>
                <a:latin typeface="Calibri" panose="020F0502020204030204" pitchFamily="34" charset="0"/>
                <a:ea typeface="Calibri" panose="020F0502020204030204" pitchFamily="34" charset="0"/>
              </a:rPr>
              <a:t>Mature engineering development of H2 readiness</a:t>
            </a:r>
          </a:p>
          <a:p>
            <a:pPr marL="971550" lvl="2" indent="-171450">
              <a:buFont typeface="Arial" panose="020B0604020202020204" pitchFamily="34" charset="0"/>
              <a:buChar char="•"/>
              <a:tabLst>
                <a:tab pos="914400" algn="l"/>
              </a:tabLst>
            </a:pPr>
            <a:r>
              <a:rPr lang="en-AU" sz="1100" dirty="0">
                <a:solidFill>
                  <a:srgbClr val="000000"/>
                </a:solidFill>
                <a:effectLst/>
                <a:latin typeface="Calibri" panose="020F0502020204030204" pitchFamily="34" charset="0"/>
                <a:ea typeface="Calibri" panose="020F0502020204030204" pitchFamily="34" charset="0"/>
              </a:rPr>
              <a:t>PIMS – probability of fracture </a:t>
            </a:r>
          </a:p>
          <a:p>
            <a:pPr marL="971550" lvl="2" indent="-171450">
              <a:buFont typeface="Arial" panose="020B0604020202020204" pitchFamily="34" charset="0"/>
              <a:buChar char="•"/>
              <a:tabLst>
                <a:tab pos="914400" algn="l"/>
              </a:tabLst>
            </a:pPr>
            <a:r>
              <a:rPr lang="en-AU" sz="1100" dirty="0">
                <a:solidFill>
                  <a:srgbClr val="000000"/>
                </a:solidFill>
                <a:effectLst/>
                <a:latin typeface="Calibri" panose="020F0502020204030204" pitchFamily="34" charset="0"/>
                <a:ea typeface="Calibri" panose="020F0502020204030204" pitchFamily="34" charset="0"/>
              </a:rPr>
              <a:t>H2GAR – gas asset readiness done by 6 EU TSOs</a:t>
            </a:r>
          </a:p>
          <a:p>
            <a:pPr marL="971550" lvl="2" indent="-171450">
              <a:buFont typeface="Arial" panose="020B0604020202020204" pitchFamily="34" charset="0"/>
              <a:buChar char="•"/>
              <a:tabLst>
                <a:tab pos="914400" algn="l"/>
              </a:tabLst>
            </a:pPr>
            <a:r>
              <a:rPr lang="en-AU" sz="1100" dirty="0">
                <a:solidFill>
                  <a:srgbClr val="000000"/>
                </a:solidFill>
                <a:latin typeface="Calibri" panose="020F0502020204030204" pitchFamily="34" charset="0"/>
                <a:ea typeface="Calibri" panose="020F0502020204030204" pitchFamily="34" charset="0"/>
              </a:rPr>
              <a:t>New technical standards developed for 100% H2</a:t>
            </a:r>
          </a:p>
          <a:p>
            <a:pPr marL="1314450" lvl="3" indent="-171450">
              <a:buFont typeface="Arial" panose="020B0604020202020204" pitchFamily="34" charset="0"/>
              <a:buChar char="•"/>
              <a:tabLst>
                <a:tab pos="914400" algn="l"/>
              </a:tabLst>
            </a:pPr>
            <a:r>
              <a:rPr lang="en-AU" sz="1100" dirty="0">
                <a:solidFill>
                  <a:srgbClr val="000000"/>
                </a:solidFill>
                <a:effectLst/>
                <a:latin typeface="Calibri" panose="020F0502020204030204" pitchFamily="34" charset="0"/>
                <a:ea typeface="Calibri" panose="020F0502020204030204" pitchFamily="34" charset="0"/>
              </a:rPr>
              <a:t>Reduce MAOP or test every [x] kms</a:t>
            </a:r>
          </a:p>
          <a:p>
            <a:pPr marL="971550" lvl="2" indent="-171450">
              <a:buFont typeface="Arial" panose="020B0604020202020204" pitchFamily="34" charset="0"/>
              <a:buChar char="•"/>
              <a:tabLst>
                <a:tab pos="914400" algn="l"/>
              </a:tabLst>
            </a:pPr>
            <a:r>
              <a:rPr lang="en-AU" sz="1100" dirty="0">
                <a:solidFill>
                  <a:srgbClr val="000000"/>
                </a:solidFill>
                <a:latin typeface="Calibri" panose="020F0502020204030204" pitchFamily="34" charset="0"/>
                <a:ea typeface="Calibri" panose="020F0502020204030204" pitchFamily="34" charset="0"/>
              </a:rPr>
              <a:t>99% suitable for H2 (up to 100%)</a:t>
            </a:r>
          </a:p>
          <a:p>
            <a:pPr marL="971550" lvl="2" indent="-171450">
              <a:buFont typeface="Arial" panose="020B0604020202020204" pitchFamily="34" charset="0"/>
              <a:buChar char="•"/>
              <a:tabLst>
                <a:tab pos="914400" algn="l"/>
              </a:tabLst>
            </a:pPr>
            <a:r>
              <a:rPr lang="en-AU" sz="1100" dirty="0">
                <a:solidFill>
                  <a:srgbClr val="000000"/>
                </a:solidFill>
                <a:effectLst/>
                <a:latin typeface="Calibri" panose="020F0502020204030204" pitchFamily="34" charset="0"/>
                <a:ea typeface="Calibri" panose="020F0502020204030204" pitchFamily="34" charset="0"/>
              </a:rPr>
              <a:t>55% can be repurposed with no MAOP reduction</a:t>
            </a:r>
          </a:p>
          <a:p>
            <a:pPr marL="628650" lvl="1" indent="-171450">
              <a:buFont typeface="Arial" panose="020B0604020202020204" pitchFamily="34" charset="0"/>
              <a:buChar char="•"/>
              <a:tabLst>
                <a:tab pos="914400" algn="l"/>
              </a:tabLst>
            </a:pPr>
            <a:r>
              <a:rPr lang="en-AU" sz="1100" dirty="0">
                <a:solidFill>
                  <a:srgbClr val="000000"/>
                </a:solidFill>
                <a:latin typeface="Calibri" panose="020F0502020204030204" pitchFamily="34" charset="0"/>
                <a:ea typeface="Calibri" panose="020F0502020204030204" pitchFamily="34" charset="0"/>
              </a:rPr>
              <a:t>SNAM can offer services – each pipeline is different</a:t>
            </a:r>
          </a:p>
          <a:p>
            <a:pPr marL="971550" lvl="2" indent="-171450">
              <a:buFont typeface="Arial" panose="020B0604020202020204" pitchFamily="34" charset="0"/>
              <a:buChar char="•"/>
              <a:tabLst>
                <a:tab pos="914400" algn="l"/>
              </a:tabLst>
            </a:pPr>
            <a:r>
              <a:rPr lang="en-AU" sz="1100" dirty="0">
                <a:solidFill>
                  <a:srgbClr val="000000"/>
                </a:solidFill>
                <a:latin typeface="Calibri" panose="020F0502020204030204" pitchFamily="34" charset="0"/>
                <a:ea typeface="Calibri" panose="020F0502020204030204" pitchFamily="34" charset="0"/>
              </a:rPr>
              <a:t>Designed set of standards to D&amp;C H2 compliant new gas pipelines for any blend up to 100% </a:t>
            </a:r>
          </a:p>
          <a:p>
            <a:pPr marL="971550" lvl="2" indent="-171450">
              <a:buFont typeface="Arial" panose="020B0604020202020204" pitchFamily="34" charset="0"/>
              <a:buChar char="•"/>
              <a:tabLst>
                <a:tab pos="914400" algn="l"/>
              </a:tabLst>
            </a:pPr>
            <a:r>
              <a:rPr lang="en-AU" sz="1100" dirty="0">
                <a:solidFill>
                  <a:srgbClr val="000000"/>
                </a:solidFill>
                <a:latin typeface="Calibri" panose="020F0502020204030204" pitchFamily="34" charset="0"/>
                <a:ea typeface="Calibri" panose="020F0502020204030204" pitchFamily="34" charset="0"/>
              </a:rPr>
              <a:t>Welding and accessories not done as yet </a:t>
            </a:r>
          </a:p>
          <a:p>
            <a:pPr marL="971550" lvl="2" indent="-171450">
              <a:buFont typeface="Arial" panose="020B0604020202020204" pitchFamily="34" charset="0"/>
              <a:buChar char="•"/>
              <a:tabLst>
                <a:tab pos="914400" algn="l"/>
              </a:tabLst>
            </a:pPr>
            <a:r>
              <a:rPr lang="en-AU" sz="1100" dirty="0">
                <a:solidFill>
                  <a:srgbClr val="000000"/>
                </a:solidFill>
                <a:latin typeface="Calibri" panose="020F0502020204030204" pitchFamily="34" charset="0"/>
                <a:ea typeface="Calibri" panose="020F0502020204030204" pitchFamily="34" charset="0"/>
              </a:rPr>
              <a:t>4 Modules of engineering for H2</a:t>
            </a:r>
          </a:p>
          <a:p>
            <a:pPr marL="1314450" lvl="3" indent="-171450">
              <a:buFont typeface="Arial" panose="020B0604020202020204" pitchFamily="34" charset="0"/>
              <a:buChar char="•"/>
              <a:tabLst>
                <a:tab pos="914400" algn="l"/>
              </a:tabLst>
            </a:pPr>
            <a:r>
              <a:rPr lang="en-AU" sz="1100" dirty="0">
                <a:solidFill>
                  <a:srgbClr val="000000"/>
                </a:solidFill>
                <a:effectLst/>
                <a:latin typeface="Calibri" panose="020F0502020204030204" pitchFamily="34" charset="0"/>
                <a:ea typeface="Calibri" panose="020F0502020204030204" pitchFamily="34" charset="0"/>
              </a:rPr>
              <a:t>Rotating equipment</a:t>
            </a:r>
          </a:p>
          <a:p>
            <a:pPr marL="1314450" lvl="3" indent="-171450">
              <a:buFont typeface="Arial" panose="020B0604020202020204" pitchFamily="34" charset="0"/>
              <a:buChar char="•"/>
              <a:tabLst>
                <a:tab pos="914400" algn="l"/>
              </a:tabLst>
            </a:pPr>
            <a:r>
              <a:rPr lang="en-AU" sz="1100" dirty="0">
                <a:solidFill>
                  <a:srgbClr val="000000"/>
                </a:solidFill>
                <a:latin typeface="Calibri" panose="020F0502020204030204" pitchFamily="34" charset="0"/>
                <a:ea typeface="Calibri" panose="020F0502020204030204" pitchFamily="34" charset="0"/>
              </a:rPr>
              <a:t>Static equipment</a:t>
            </a:r>
          </a:p>
          <a:p>
            <a:pPr marL="1314450" lvl="3" indent="-171450">
              <a:buFont typeface="Arial" panose="020B0604020202020204" pitchFamily="34" charset="0"/>
              <a:buChar char="•"/>
              <a:tabLst>
                <a:tab pos="914400" algn="l"/>
              </a:tabLst>
            </a:pPr>
            <a:r>
              <a:rPr lang="en-AU" sz="1100" dirty="0">
                <a:solidFill>
                  <a:srgbClr val="000000"/>
                </a:solidFill>
                <a:effectLst/>
                <a:latin typeface="Calibri" panose="020F0502020204030204" pitchFamily="34" charset="0"/>
                <a:ea typeface="Calibri" panose="020F0502020204030204" pitchFamily="34" charset="0"/>
              </a:rPr>
              <a:t>Fluid dynamic strat</a:t>
            </a:r>
            <a:r>
              <a:rPr lang="en-AU" sz="1100" dirty="0">
                <a:solidFill>
                  <a:srgbClr val="000000"/>
                </a:solidFill>
                <a:latin typeface="Calibri" panose="020F0502020204030204" pitchFamily="34" charset="0"/>
                <a:ea typeface="Calibri" panose="020F0502020204030204" pitchFamily="34" charset="0"/>
              </a:rPr>
              <a:t>ification</a:t>
            </a:r>
          </a:p>
          <a:p>
            <a:pPr marL="1314450" lvl="3" indent="-171450">
              <a:buFont typeface="Arial" panose="020B0604020202020204" pitchFamily="34" charset="0"/>
              <a:buChar char="•"/>
              <a:tabLst>
                <a:tab pos="914400" algn="l"/>
              </a:tabLst>
            </a:pPr>
            <a:r>
              <a:rPr lang="en-AU" sz="1100" dirty="0">
                <a:solidFill>
                  <a:srgbClr val="000000"/>
                </a:solidFill>
                <a:effectLst/>
                <a:latin typeface="Calibri" panose="020F0502020204030204" pitchFamily="34" charset="0"/>
                <a:ea typeface="Calibri" panose="020F0502020204030204" pitchFamily="34" charset="0"/>
              </a:rPr>
              <a:t>Upgrades and p</a:t>
            </a:r>
            <a:r>
              <a:rPr lang="en-AU" sz="1100" dirty="0">
                <a:solidFill>
                  <a:srgbClr val="000000"/>
                </a:solidFill>
                <a:latin typeface="Calibri" panose="020F0502020204030204" pitchFamily="34" charset="0"/>
                <a:ea typeface="Calibri" panose="020F0502020204030204" pitchFamily="34" charset="0"/>
              </a:rPr>
              <a:t>ilots</a:t>
            </a:r>
          </a:p>
          <a:p>
            <a:pPr marL="971550" lvl="2" indent="-171450">
              <a:buFont typeface="Arial" panose="020B0604020202020204" pitchFamily="34" charset="0"/>
              <a:buChar char="•"/>
              <a:tabLst>
                <a:tab pos="914400" algn="l"/>
              </a:tabLst>
            </a:pPr>
            <a:r>
              <a:rPr lang="en-AU" sz="1100" dirty="0">
                <a:solidFill>
                  <a:srgbClr val="000000"/>
                </a:solidFill>
                <a:latin typeface="Calibri" panose="020F0502020204030204" pitchFamily="34" charset="0"/>
                <a:ea typeface="Calibri" panose="020F0502020204030204" pitchFamily="34" charset="0"/>
              </a:rPr>
              <a:t>Testing for end-users, 10%-20% blending</a:t>
            </a:r>
          </a:p>
          <a:p>
            <a:pPr marL="971550" lvl="2" indent="-171450">
              <a:buFont typeface="Arial" panose="020B0604020202020204" pitchFamily="34" charset="0"/>
              <a:buChar char="•"/>
              <a:tabLst>
                <a:tab pos="914400" algn="l"/>
              </a:tabLst>
            </a:pPr>
            <a:r>
              <a:rPr lang="en-AU" sz="1100" dirty="0">
                <a:solidFill>
                  <a:srgbClr val="000000"/>
                </a:solidFill>
                <a:latin typeface="Calibri" panose="020F0502020204030204" pitchFamily="34" charset="0"/>
                <a:ea typeface="Calibri" panose="020F0502020204030204" pitchFamily="34" charset="0"/>
              </a:rPr>
              <a:t>Current tests (not complete) show that 55% of own  pipelines can be used as they are. 45% need a 105 reduction in MAOP. </a:t>
            </a:r>
          </a:p>
          <a:p>
            <a:pPr marL="1314450" lvl="3" indent="-171450">
              <a:buFont typeface="Arial" panose="020B0604020202020204" pitchFamily="34" charset="0"/>
              <a:buChar char="•"/>
              <a:tabLst>
                <a:tab pos="914400" algn="l"/>
              </a:tabLst>
            </a:pPr>
            <a:endParaRPr lang="en-AU" sz="1100" dirty="0">
              <a:effectLst/>
              <a:latin typeface="Calibri" panose="020F0502020204030204" pitchFamily="34" charset="0"/>
              <a:ea typeface="Calibri" panose="020F0502020204030204" pitchFamily="34" charset="0"/>
            </a:endParaRPr>
          </a:p>
          <a:p>
            <a:pPr marL="0" lvl="1">
              <a:buClr>
                <a:schemeClr val="tx2">
                  <a:lumMod val="100000"/>
                </a:schemeClr>
              </a:buClr>
              <a:buSzPct val="100000"/>
            </a:pPr>
            <a:endParaRPr lang="en-AU" sz="1050" dirty="0">
              <a:sym typeface="Arial" panose="020B0604020202020204" pitchFamily="34" charset="0"/>
            </a:endParaRPr>
          </a:p>
        </p:txBody>
      </p:sp>
      <p:sp>
        <p:nvSpPr>
          <p:cNvPr id="16" name="ColumnHeader"/>
          <p:cNvSpPr>
            <a:spLocks noChangeArrowheads="1"/>
          </p:cNvSpPr>
          <p:nvPr/>
        </p:nvSpPr>
        <p:spPr bwMode="gray">
          <a:xfrm>
            <a:off x="4893655" y="983549"/>
            <a:ext cx="3657036"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Digital</a:t>
            </a:r>
          </a:p>
        </p:txBody>
      </p:sp>
      <p:sp>
        <p:nvSpPr>
          <p:cNvPr id="17" name="TextColumnContent"/>
          <p:cNvSpPr>
            <a:spLocks noChangeArrowheads="1"/>
          </p:cNvSpPr>
          <p:nvPr/>
        </p:nvSpPr>
        <p:spPr bwMode="gray">
          <a:xfrm>
            <a:off x="4666858" y="1394821"/>
            <a:ext cx="4131948" cy="3559433"/>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endParaRPr lang="en-AU" sz="105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a:sym typeface="Arial" panose="020B0604020202020204" pitchFamily="34" charset="0"/>
            </a:endParaRPr>
          </a:p>
          <a:p>
            <a:pPr marL="413078" lvl="2" indent="-214277">
              <a:buClr>
                <a:schemeClr val="tx2">
                  <a:lumMod val="100000"/>
                </a:schemeClr>
              </a:buClr>
              <a:buSzPct val="100000"/>
              <a:buFont typeface="Arial" panose="020B0604020202020204" pitchFamily="34" charset="0"/>
              <a:buChar char="−"/>
            </a:pPr>
            <a:endParaRPr lang="en-AU" sz="105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a:solidFill>
                <a:schemeClr val="accent1"/>
              </a:solidFill>
              <a:latin typeface="Century Gothic" panose="020B0502020202020204" pitchFamily="34" charset="0"/>
              <a:sym typeface="Arial" panose="020B0604020202020204" pitchFamily="34" charset="0"/>
            </a:endParaRP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18" name="Rectangle 17"/>
          <p:cNvSpPr/>
          <p:nvPr/>
        </p:nvSpPr>
        <p:spPr>
          <a:xfrm>
            <a:off x="5522965" y="4800136"/>
            <a:ext cx="1414808" cy="30091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tIns="68564" rtlCol="0" anchor="t" anchorCtr="0"/>
          <a:lstStyle/>
          <a:p>
            <a:pPr marL="0" lvl="1">
              <a:buClr>
                <a:schemeClr val="tx2">
                  <a:lumMod val="100000"/>
                </a:schemeClr>
              </a:buClr>
              <a:buSzPct val="100000"/>
            </a:pPr>
            <a:r>
              <a:rPr lang="en-AU" sz="750">
                <a:solidFill>
                  <a:schemeClr val="tx1"/>
                </a:solidFill>
                <a:latin typeface="Arial" panose="020B0604020202020204" pitchFamily="34" charset="0"/>
                <a:cs typeface="Arial" pitchFamily="34" charset="0"/>
                <a:sym typeface="Arial" panose="020B0604020202020204" pitchFamily="34" charset="0"/>
              </a:rPr>
              <a:t>*All $ = USD in this paper</a:t>
            </a:r>
          </a:p>
        </p:txBody>
      </p:sp>
      <p:pic>
        <p:nvPicPr>
          <p:cNvPr id="9" name="Picture 8">
            <a:extLst>
              <a:ext uri="{FF2B5EF4-FFF2-40B4-BE49-F238E27FC236}">
                <a16:creationId xmlns:a16="http://schemas.microsoft.com/office/drawing/2014/main" id="{9D2FAFAA-B6B3-4BBD-A55A-F9F4964FCC15}"/>
              </a:ext>
            </a:extLst>
          </p:cNvPr>
          <p:cNvPicPr>
            <a:picLocks noChangeAspect="1"/>
          </p:cNvPicPr>
          <p:nvPr/>
        </p:nvPicPr>
        <p:blipFill>
          <a:blip r:embed="rId6"/>
          <a:stretch>
            <a:fillRect/>
          </a:stretch>
        </p:blipFill>
        <p:spPr>
          <a:xfrm>
            <a:off x="7378952" y="182276"/>
            <a:ext cx="1171739" cy="990738"/>
          </a:xfrm>
          <a:prstGeom prst="rect">
            <a:avLst/>
          </a:prstGeom>
        </p:spPr>
      </p:pic>
      <p:sp>
        <p:nvSpPr>
          <p:cNvPr id="19" name="TextBox 18">
            <a:extLst>
              <a:ext uri="{FF2B5EF4-FFF2-40B4-BE49-F238E27FC236}">
                <a16:creationId xmlns:a16="http://schemas.microsoft.com/office/drawing/2014/main" id="{9DDFC0A0-E855-4E9C-A529-C24339D87EFA}"/>
              </a:ext>
            </a:extLst>
          </p:cNvPr>
          <p:cNvSpPr txBox="1"/>
          <p:nvPr/>
        </p:nvSpPr>
        <p:spPr>
          <a:xfrm>
            <a:off x="4515025" y="1394821"/>
            <a:ext cx="4580906" cy="3693319"/>
          </a:xfrm>
          <a:prstGeom prst="rect">
            <a:avLst/>
          </a:prstGeom>
          <a:noFill/>
        </p:spPr>
        <p:txBody>
          <a:bodyPr wrap="square">
            <a:spAutoFit/>
          </a:bodyPr>
          <a:lstStyle/>
          <a:p>
            <a:pPr marL="173355" lvl="1" indent="-173355">
              <a:buClr>
                <a:schemeClr val="tx2">
                  <a:lumMod val="100000"/>
                </a:schemeClr>
              </a:buClr>
              <a:buSzPct val="100000"/>
              <a:buFont typeface="Trebuchet MS" panose="020B0603020202020204" pitchFamily="34" charset="0"/>
              <a:buChar char="•"/>
            </a:pPr>
            <a:r>
              <a:rPr lang="en-AU" sz="900" dirty="0">
                <a:cs typeface="Arial"/>
                <a:sym typeface="Arial" panose="020B0604020202020204" pitchFamily="34" charset="0"/>
              </a:rPr>
              <a:t>200</a:t>
            </a:r>
            <a:r>
              <a:rPr lang="en-AU" sz="900" dirty="0">
                <a:solidFill>
                  <a:schemeClr val="tx1"/>
                </a:solidFill>
                <a:cs typeface="Arial"/>
                <a:sym typeface="Arial" panose="020B0604020202020204" pitchFamily="34" charset="0"/>
              </a:rPr>
              <a:t> permanent staff augmented by over 200 outsourced ( primarily support)</a:t>
            </a:r>
          </a:p>
          <a:p>
            <a:pPr marL="173355" lvl="1" indent="-173355">
              <a:buClr>
                <a:schemeClr val="tx2">
                  <a:lumMod val="100000"/>
                </a:schemeClr>
              </a:buClr>
              <a:buSzPct val="100000"/>
              <a:buFont typeface="Trebuchet MS" panose="020B0603020202020204" pitchFamily="34" charset="0"/>
              <a:buChar char="•"/>
            </a:pPr>
            <a:endParaRPr lang="en-AU" sz="9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900" dirty="0">
                <a:cs typeface="Arial"/>
                <a:sym typeface="Arial" panose="020B0604020202020204" pitchFamily="34" charset="0"/>
              </a:rPr>
              <a:t>Annual Budget (excl Cyber) - €136M pa</a:t>
            </a:r>
            <a:endParaRPr lang="en-AU" sz="9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endParaRPr lang="en-AU" sz="900" dirty="0">
              <a:solidFill>
                <a:schemeClr val="tx1"/>
              </a:solidFill>
              <a:cs typeface="Arial"/>
            </a:endParaRPr>
          </a:p>
          <a:p>
            <a:pPr marL="173355" lvl="1" indent="-173355">
              <a:buClr>
                <a:schemeClr val="tx2">
                  <a:lumMod val="100000"/>
                </a:schemeClr>
              </a:buClr>
              <a:buSzPct val="100000"/>
              <a:buFont typeface="Trebuchet MS" panose="020B0603020202020204" pitchFamily="34" charset="0"/>
              <a:buChar char="•"/>
            </a:pPr>
            <a:r>
              <a:rPr lang="en-AU" sz="900" dirty="0">
                <a:solidFill>
                  <a:schemeClr val="tx1"/>
                </a:solidFill>
                <a:cs typeface="Arial"/>
              </a:rPr>
              <a:t>Key technologies</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rgbClr val="000000"/>
                </a:solidFill>
                <a:latin typeface="Arial" panose="020B0604020202020204"/>
                <a:cs typeface="Arial"/>
              </a:rPr>
              <a:t>E</a:t>
            </a:r>
            <a:r>
              <a:rPr lang="en-AU" sz="900" dirty="0">
                <a:solidFill>
                  <a:schemeClr val="tx1"/>
                </a:solidFill>
                <a:cs typeface="Arial"/>
              </a:rPr>
              <a:t>CC6 SAP - Financials, Asset and HR</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AU" sz="900" dirty="0">
                <a:solidFill>
                  <a:srgbClr val="000000"/>
                </a:solidFill>
                <a:latin typeface="Arial" panose="020B0604020202020204"/>
                <a:cs typeface="Arial"/>
              </a:rPr>
              <a:t>ESRI – GIS</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US" sz="900" dirty="0">
                <a:solidFill>
                  <a:srgbClr val="000000"/>
                </a:solidFill>
                <a:latin typeface="Arial" panose="020B0604020202020204"/>
                <a:cs typeface="Arial"/>
              </a:rPr>
              <a:t>Field </a:t>
            </a:r>
            <a:r>
              <a:rPr lang="en-US" sz="900" dirty="0" err="1">
                <a:solidFill>
                  <a:srgbClr val="000000"/>
                </a:solidFill>
                <a:latin typeface="Arial" panose="020B0604020202020204"/>
                <a:cs typeface="Arial"/>
              </a:rPr>
              <a:t>Mobillity</a:t>
            </a:r>
            <a:r>
              <a:rPr lang="en-US" sz="900" dirty="0">
                <a:solidFill>
                  <a:srgbClr val="000000"/>
                </a:solidFill>
                <a:latin typeface="Arial" panose="020B0604020202020204"/>
                <a:cs typeface="Arial"/>
              </a:rPr>
              <a:t> – custom</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US" sz="900" dirty="0">
                <a:solidFill>
                  <a:srgbClr val="000000"/>
                </a:solidFill>
                <a:latin typeface="Arial" panose="020B0604020202020204"/>
                <a:cs typeface="Arial"/>
              </a:rPr>
              <a:t>Systems are still on premise – corporate systems move CY25</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US" sz="900" dirty="0">
                <a:solidFill>
                  <a:srgbClr val="000000"/>
                </a:solidFill>
                <a:latin typeface="Arial" panose="020B0604020202020204"/>
                <a:cs typeface="Arial"/>
              </a:rPr>
              <a:t>Newer custom built systems ( see later) are built on Cloud</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US" sz="900" dirty="0">
                <a:solidFill>
                  <a:srgbClr val="000000"/>
                </a:solidFill>
                <a:latin typeface="Arial" panose="020B0604020202020204"/>
                <a:cs typeface="Arial"/>
              </a:rPr>
              <a:t>Significant investment in rolling out sensors across the pipelines</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900" dirty="0">
              <a:solidFill>
                <a:srgbClr val="000000"/>
              </a:solidFill>
              <a:latin typeface="Arial" panose="020B0604020202020204"/>
              <a:cs typeface="Arial"/>
            </a:endParaRPr>
          </a:p>
          <a:p>
            <a:pPr marL="27305" lvl="1" indent="-171450">
              <a:buClr>
                <a:srgbClr val="38383C">
                  <a:lumMod val="100000"/>
                </a:srgbClr>
              </a:buClr>
              <a:buSzPct val="100000"/>
              <a:buFont typeface="Arial" panose="020B0604020202020204" pitchFamily="34" charset="0"/>
              <a:buChar char="•"/>
              <a:defRPr/>
            </a:pPr>
            <a:r>
              <a:rPr lang="en-AU" sz="900" dirty="0">
                <a:cs typeface="Arial"/>
                <a:sym typeface="Arial" panose="020B0604020202020204" pitchFamily="34" charset="0"/>
              </a:rPr>
              <a:t>Key projects highlighted ( see pack)</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US" sz="900" dirty="0" err="1">
                <a:solidFill>
                  <a:srgbClr val="000000"/>
                </a:solidFill>
                <a:latin typeface="Arial" panose="020B0604020202020204"/>
                <a:cs typeface="Arial"/>
              </a:rPr>
              <a:t>Telediagnostics</a:t>
            </a:r>
            <a:r>
              <a:rPr lang="en-US" sz="900" dirty="0">
                <a:solidFill>
                  <a:srgbClr val="000000"/>
                </a:solidFill>
                <a:latin typeface="Arial" panose="020B0604020202020204"/>
                <a:cs typeface="Arial"/>
              </a:rPr>
              <a:t> (see slides)</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US" sz="900" dirty="0">
                <a:solidFill>
                  <a:srgbClr val="000000"/>
                </a:solidFill>
                <a:latin typeface="Arial" panose="020B0604020202020204"/>
                <a:cs typeface="Arial"/>
              </a:rPr>
              <a:t>Pressure Intelligence Monitoring System ( PIMOS; see slides)</a:t>
            </a:r>
          </a:p>
          <a:p>
            <a:pPr marL="755650" lvl="3" indent="-213995">
              <a:buClr>
                <a:srgbClr val="38383C">
                  <a:lumMod val="100000"/>
                </a:srgbClr>
              </a:buClr>
              <a:buSzPct val="100000"/>
              <a:buFont typeface="Arial" panose="020B0604020202020204" pitchFamily="34" charset="0"/>
              <a:buChar char="−"/>
              <a:defRPr/>
            </a:pPr>
            <a:r>
              <a:rPr lang="en-US" sz="900" dirty="0">
                <a:solidFill>
                  <a:srgbClr val="000000"/>
                </a:solidFill>
                <a:latin typeface="Arial" panose="020B0604020202020204"/>
                <a:cs typeface="Arial"/>
              </a:rPr>
              <a:t>Leak detection &amp; </a:t>
            </a:r>
            <a:r>
              <a:rPr lang="en-US" sz="900" dirty="0" err="1">
                <a:solidFill>
                  <a:srgbClr val="000000"/>
                </a:solidFill>
                <a:latin typeface="Arial" panose="020B0604020202020204"/>
                <a:cs typeface="Arial"/>
              </a:rPr>
              <a:t>localisation</a:t>
            </a:r>
            <a:r>
              <a:rPr lang="en-US" sz="900" dirty="0">
                <a:solidFill>
                  <a:srgbClr val="000000"/>
                </a:solidFill>
                <a:latin typeface="Arial" panose="020B0604020202020204"/>
                <a:cs typeface="Arial"/>
              </a:rPr>
              <a:t> in real-time (5000 devices)</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r>
              <a:rPr lang="en-US" sz="900" dirty="0">
                <a:solidFill>
                  <a:srgbClr val="000000"/>
                </a:solidFill>
                <a:latin typeface="Arial" panose="020B0604020202020204"/>
                <a:cs typeface="Arial"/>
              </a:rPr>
              <a:t>Field mobility – custom development but very much positioned as 3 separate solutions ( GIS, custom scheduling tool, field mobility” ‘glued’ together)</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US" sz="900" dirty="0">
              <a:solidFill>
                <a:srgbClr val="000000"/>
              </a:solidFill>
              <a:latin typeface="Arial" panose="020B0604020202020204"/>
              <a:cs typeface="Arial"/>
            </a:endParaRPr>
          </a:p>
          <a:p>
            <a:pPr marL="171450" lvl="1" indent="-171450">
              <a:buClr>
                <a:srgbClr val="38383C">
                  <a:lumMod val="100000"/>
                </a:srgbClr>
              </a:buClr>
              <a:buSzPct val="100000"/>
              <a:buFont typeface="Arial" panose="020B0604020202020204" pitchFamily="34" charset="0"/>
              <a:buChar char="•"/>
              <a:defRPr/>
            </a:pPr>
            <a:r>
              <a:rPr lang="en-US" sz="900" dirty="0">
                <a:solidFill>
                  <a:srgbClr val="000000"/>
                </a:solidFill>
                <a:latin typeface="Arial" panose="020B0604020202020204"/>
                <a:cs typeface="Arial"/>
              </a:rPr>
              <a:t>Heavy focus on Infrastructure – Telecommunications ( </a:t>
            </a:r>
            <a:r>
              <a:rPr lang="en-US" sz="900" dirty="0" err="1">
                <a:solidFill>
                  <a:srgbClr val="000000"/>
                </a:solidFill>
                <a:latin typeface="Arial" panose="020B0604020202020204"/>
                <a:cs typeface="Arial"/>
              </a:rPr>
              <a:t>fibre</a:t>
            </a:r>
            <a:r>
              <a:rPr lang="en-US" sz="900" dirty="0">
                <a:solidFill>
                  <a:srgbClr val="000000"/>
                </a:solidFill>
                <a:latin typeface="Arial" panose="020B0604020202020204"/>
                <a:cs typeface="Arial"/>
              </a:rPr>
              <a:t> and own private 5G networks), Cloud/edge computing and then IOT devise/device mgt.</a:t>
            </a:r>
          </a:p>
          <a:p>
            <a:pPr marL="171450" lvl="1" indent="-171450">
              <a:buClr>
                <a:srgbClr val="38383C">
                  <a:lumMod val="100000"/>
                </a:srgbClr>
              </a:buClr>
              <a:buSzPct val="100000"/>
              <a:buFont typeface="Arial" panose="020B0604020202020204" pitchFamily="34" charset="0"/>
              <a:buChar char="•"/>
              <a:defRPr/>
            </a:pPr>
            <a:endParaRPr lang="en-US" sz="900" dirty="0">
              <a:solidFill>
                <a:srgbClr val="000000"/>
              </a:solidFill>
              <a:latin typeface="Arial" panose="020B0604020202020204"/>
              <a:cs typeface="Arial"/>
            </a:endParaRPr>
          </a:p>
          <a:p>
            <a:pPr marL="171450" lvl="1" indent="-171450">
              <a:buClr>
                <a:srgbClr val="38383C">
                  <a:lumMod val="100000"/>
                </a:srgbClr>
              </a:buClr>
              <a:buSzPct val="100000"/>
              <a:buFont typeface="Arial" panose="020B0604020202020204" pitchFamily="34" charset="0"/>
              <a:buChar char="•"/>
              <a:defRPr/>
            </a:pPr>
            <a:r>
              <a:rPr lang="en-US" sz="900" dirty="0">
                <a:solidFill>
                  <a:srgbClr val="000000"/>
                </a:solidFill>
                <a:latin typeface="Arial" panose="020B0604020202020204"/>
                <a:cs typeface="Arial"/>
              </a:rPr>
              <a:t>Innovation – A formal innovation process that is funded up to and including PoC. Also focused on supporting start up in technology that could help them</a:t>
            </a:r>
          </a:p>
          <a:p>
            <a:pPr marL="412750" marR="0" lvl="2" indent="-213995" algn="l" defTabSz="685800" rtl="0" eaLnBrk="1" fontAlgn="auto" latinLnBrk="0" hangingPunct="1">
              <a:lnSpc>
                <a:spcPct val="100000"/>
              </a:lnSpc>
              <a:spcBef>
                <a:spcPts val="0"/>
              </a:spcBef>
              <a:spcAft>
                <a:spcPts val="0"/>
              </a:spcAft>
              <a:buClr>
                <a:srgbClr val="38383C">
                  <a:lumMod val="100000"/>
                </a:srgbClr>
              </a:buClr>
              <a:buSzPct val="100000"/>
              <a:buFont typeface="Arial" panose="020B0604020202020204" pitchFamily="34" charset="0"/>
              <a:buChar char="−"/>
              <a:tabLst/>
              <a:defRPr/>
            </a:pPr>
            <a:endParaRPr lang="en-AU" sz="900" dirty="0">
              <a:solidFill>
                <a:schemeClr val="tx1"/>
              </a:solidFill>
              <a:cs typeface="Arial"/>
            </a:endParaRPr>
          </a:p>
          <a:p>
            <a:pPr marL="198755" lvl="2">
              <a:buClr>
                <a:srgbClr val="38383C">
                  <a:lumMod val="100000"/>
                </a:srgbClr>
              </a:buClr>
              <a:buSzPct val="100000"/>
              <a:defRPr/>
            </a:pPr>
            <a:endParaRPr lang="en-AU" sz="900" dirty="0">
              <a:solidFill>
                <a:schemeClr val="tx1"/>
              </a:solidFill>
              <a:cs typeface="Arial"/>
            </a:endParaRPr>
          </a:p>
        </p:txBody>
      </p:sp>
    </p:spTree>
    <p:extLst>
      <p:ext uri="{BB962C8B-B14F-4D97-AF65-F5344CB8AC3E}">
        <p14:creationId xmlns:p14="http://schemas.microsoft.com/office/powerpoint/2010/main" val="1944065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a:latin typeface="+mn-lt"/>
                <a:cs typeface="Arial" panose="020B0604020202020204" pitchFamily="34" charset="0"/>
                <a:sym typeface="Arial" panose="020B0604020202020204" pitchFamily="34" charset="0"/>
              </a:rPr>
              <a:t>Enel</a:t>
            </a:r>
          </a:p>
        </p:txBody>
      </p:sp>
      <p:sp>
        <p:nvSpPr>
          <p:cNvPr id="14" name="ColumnHeader"/>
          <p:cNvSpPr>
            <a:spLocks noChangeArrowheads="1"/>
          </p:cNvSpPr>
          <p:nvPr/>
        </p:nvSpPr>
        <p:spPr bwMode="gray">
          <a:xfrm>
            <a:off x="573846" y="1071748"/>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Key Statistics</a:t>
            </a:r>
          </a:p>
        </p:txBody>
      </p:sp>
      <p:sp>
        <p:nvSpPr>
          <p:cNvPr id="15" name="TextColumnContent"/>
          <p:cNvSpPr>
            <a:spLocks noChangeArrowheads="1"/>
          </p:cNvSpPr>
          <p:nvPr/>
        </p:nvSpPr>
        <p:spPr bwMode="gray">
          <a:xfrm>
            <a:off x="-132634" y="1501699"/>
            <a:ext cx="4131948" cy="1894643"/>
          </a:xfrm>
          <a:prstGeom prst="rect">
            <a:avLst/>
          </a:prstGeom>
          <a:noFill/>
          <a:ln w="9525" algn="ctr">
            <a:noFill/>
            <a:miter lim="800000"/>
            <a:headEnd type="none" w="lg" len="lg"/>
            <a:tailEnd type="none" w="lg" len="lg"/>
          </a:ln>
          <a:effectLst/>
        </p:spPr>
        <p:txBody>
          <a:bodyPr tIns="68564" bIns="68564"/>
          <a:lstStyle/>
          <a:p>
            <a:pPr marL="628650" lvl="1" indent="-171450">
              <a:buFont typeface="Arial" panose="020B0604020202020204" pitchFamily="34" charset="0"/>
              <a:buChar char="•"/>
              <a:tabLst>
                <a:tab pos="914400" algn="l"/>
              </a:tabLst>
            </a:pPr>
            <a:r>
              <a:rPr lang="en-AU" sz="1050" dirty="0">
                <a:solidFill>
                  <a:srgbClr val="000000"/>
                </a:solidFill>
                <a:ea typeface="Times New Roman" panose="02020603050405020304" pitchFamily="18" charset="0"/>
              </a:rPr>
              <a:t>Grid company present in 8 countries across Europe and South America</a:t>
            </a:r>
          </a:p>
          <a:p>
            <a:pPr marL="628650" lvl="1" indent="-171450">
              <a:buFont typeface="Arial" panose="020B0604020202020204" pitchFamily="34" charset="0"/>
              <a:buChar char="•"/>
              <a:tabLst>
                <a:tab pos="914400" algn="l"/>
              </a:tabLst>
            </a:pPr>
            <a:r>
              <a:rPr lang="en-US" sz="1050" dirty="0">
                <a:solidFill>
                  <a:srgbClr val="000000"/>
                </a:solidFill>
                <a:ea typeface="Calibri" panose="020F0502020204030204" pitchFamily="34" charset="0"/>
              </a:rPr>
              <a:t>66,000 employees (50% </a:t>
            </a:r>
            <a:r>
              <a:rPr lang="en-US" sz="1050" dirty="0" err="1">
                <a:solidFill>
                  <a:srgbClr val="000000"/>
                </a:solidFill>
                <a:ea typeface="Calibri" panose="020F0502020204030204" pitchFamily="34" charset="0"/>
              </a:rPr>
              <a:t>elec</a:t>
            </a:r>
            <a:r>
              <a:rPr lang="en-US" sz="1050" dirty="0">
                <a:solidFill>
                  <a:srgbClr val="000000"/>
                </a:solidFill>
                <a:ea typeface="Calibri" panose="020F0502020204030204" pitchFamily="34" charset="0"/>
              </a:rPr>
              <a:t> distribution)</a:t>
            </a:r>
          </a:p>
          <a:p>
            <a:pPr marL="628650" lvl="1" indent="-171450">
              <a:buFont typeface="Arial" panose="020B0604020202020204" pitchFamily="34" charset="0"/>
              <a:buChar char="•"/>
              <a:tabLst>
                <a:tab pos="914400" algn="l"/>
              </a:tabLst>
            </a:pPr>
            <a:r>
              <a:rPr lang="en-US" sz="1050" dirty="0">
                <a:solidFill>
                  <a:srgbClr val="000000"/>
                </a:solidFill>
                <a:ea typeface="Calibri" panose="020F0502020204030204" pitchFamily="34" charset="0"/>
              </a:rPr>
              <a:t>75M customers </a:t>
            </a:r>
          </a:p>
          <a:p>
            <a:pPr marL="971550" lvl="2" indent="-171450">
              <a:buFont typeface="Arial" panose="020B0604020202020204" pitchFamily="34" charset="0"/>
              <a:buChar char="•"/>
              <a:tabLst>
                <a:tab pos="914400" algn="l"/>
              </a:tabLst>
            </a:pPr>
            <a:r>
              <a:rPr lang="en-US" sz="1050" dirty="0">
                <a:solidFill>
                  <a:srgbClr val="000000"/>
                </a:solidFill>
                <a:ea typeface="Calibri" panose="020F0502020204030204" pitchFamily="34" charset="0"/>
              </a:rPr>
              <a:t>European customers are Elec Distribution only</a:t>
            </a:r>
          </a:p>
          <a:p>
            <a:pPr marL="971550" lvl="2" indent="-171450">
              <a:buFont typeface="Arial" panose="020B0604020202020204" pitchFamily="34" charset="0"/>
              <a:buChar char="•"/>
              <a:tabLst>
                <a:tab pos="914400" algn="l"/>
              </a:tabLst>
            </a:pPr>
            <a:r>
              <a:rPr lang="en-US" sz="1050" dirty="0">
                <a:solidFill>
                  <a:srgbClr val="000000"/>
                </a:solidFill>
                <a:ea typeface="Calibri" panose="020F0502020204030204" pitchFamily="34" charset="0"/>
              </a:rPr>
              <a:t>South America – Retail, Distribution &amp; Generation</a:t>
            </a:r>
          </a:p>
          <a:p>
            <a:pPr marL="628650" lvl="1" indent="-171450">
              <a:buFont typeface="Arial" panose="020B0604020202020204" pitchFamily="34" charset="0"/>
              <a:buChar char="•"/>
              <a:tabLst>
                <a:tab pos="914400" algn="l"/>
              </a:tabLst>
            </a:pPr>
            <a:r>
              <a:rPr lang="en-US" sz="1050" dirty="0">
                <a:solidFill>
                  <a:srgbClr val="000000"/>
                </a:solidFill>
                <a:ea typeface="Calibri" panose="020F0502020204030204" pitchFamily="34" charset="0"/>
              </a:rPr>
              <a:t>45M smart meters deployed</a:t>
            </a:r>
          </a:p>
          <a:p>
            <a:pPr marL="628650" lvl="1" indent="-171450">
              <a:buFont typeface="Arial" panose="020B0604020202020204" pitchFamily="34" charset="0"/>
              <a:buChar char="•"/>
              <a:tabLst>
                <a:tab pos="914400" algn="l"/>
              </a:tabLst>
            </a:pPr>
            <a:r>
              <a:rPr lang="en-US" sz="1050" dirty="0">
                <a:solidFill>
                  <a:srgbClr val="000000"/>
                </a:solidFill>
                <a:ea typeface="Calibri" panose="020F0502020204030204" pitchFamily="34" charset="0"/>
              </a:rPr>
              <a:t>500TWh pa (Australia 200TWh)</a:t>
            </a:r>
          </a:p>
          <a:p>
            <a:pPr marL="628650" lvl="1" indent="-171450">
              <a:buFont typeface="Arial" panose="020B0604020202020204" pitchFamily="34" charset="0"/>
              <a:buChar char="•"/>
              <a:tabLst>
                <a:tab pos="914400" algn="l"/>
              </a:tabLst>
            </a:pPr>
            <a:r>
              <a:rPr lang="en-AU" sz="1050" dirty="0">
                <a:solidFill>
                  <a:srgbClr val="000000"/>
                </a:solidFill>
                <a:effectLst/>
                <a:ea typeface="Calibri" panose="020F0502020204030204" pitchFamily="34" charset="0"/>
              </a:rPr>
              <a:t>Have a</a:t>
            </a:r>
            <a:r>
              <a:rPr lang="en-AU" sz="1050" dirty="0">
                <a:solidFill>
                  <a:srgbClr val="000000"/>
                </a:solidFill>
                <a:ea typeface="Calibri" panose="020F0502020204030204" pitchFamily="34" charset="0"/>
              </a:rPr>
              <a:t>n </a:t>
            </a:r>
            <a:r>
              <a:rPr lang="en-AU" sz="1050" dirty="0">
                <a:solidFill>
                  <a:srgbClr val="000000"/>
                </a:solidFill>
                <a:effectLst/>
                <a:ea typeface="Calibri" panose="020F0502020204030204" pitchFamily="34" charset="0"/>
              </a:rPr>
              <a:t>organisatio</a:t>
            </a:r>
            <a:r>
              <a:rPr lang="en-AU" sz="1050" dirty="0">
                <a:solidFill>
                  <a:srgbClr val="000000"/>
                </a:solidFill>
                <a:ea typeface="Calibri" panose="020F0502020204030204" pitchFamily="34" charset="0"/>
              </a:rPr>
              <a:t>n that manages functions like customer service and grid operations on a global basis </a:t>
            </a:r>
          </a:p>
          <a:p>
            <a:pPr marL="628650" lvl="1" indent="-171450">
              <a:buFont typeface="Arial" panose="020B0604020202020204" pitchFamily="34" charset="0"/>
              <a:buChar char="•"/>
              <a:tabLst>
                <a:tab pos="914400" algn="l"/>
              </a:tabLst>
            </a:pPr>
            <a:r>
              <a:rPr lang="en-AU" sz="1050" dirty="0" err="1">
                <a:solidFill>
                  <a:srgbClr val="000000"/>
                </a:solidFill>
                <a:effectLst/>
                <a:ea typeface="Calibri" panose="020F0502020204030204" pitchFamily="34" charset="0"/>
              </a:rPr>
              <a:t>Gri</a:t>
            </a:r>
            <a:r>
              <a:rPr lang="en-AU" sz="1050" dirty="0" err="1">
                <a:solidFill>
                  <a:srgbClr val="000000"/>
                </a:solidFill>
                <a:ea typeface="Calibri" panose="020F0502020204030204" pitchFamily="34" charset="0"/>
              </a:rPr>
              <a:t>dspertise</a:t>
            </a:r>
            <a:r>
              <a:rPr lang="en-AU" sz="1050" dirty="0">
                <a:solidFill>
                  <a:srgbClr val="000000"/>
                </a:solidFill>
                <a:ea typeface="Calibri" panose="020F0502020204030204" pitchFamily="34" charset="0"/>
              </a:rPr>
              <a:t> has been separated out from Enel to offer services both internally and externally ( does that sound familiar?</a:t>
            </a:r>
          </a:p>
          <a:p>
            <a:pPr marL="628650" lvl="1" indent="-171450">
              <a:buFont typeface="Arial" panose="020B0604020202020204" pitchFamily="34" charset="0"/>
              <a:buChar char="•"/>
              <a:tabLst>
                <a:tab pos="914400" algn="l"/>
              </a:tabLst>
            </a:pPr>
            <a:r>
              <a:rPr lang="en-AU" sz="1050" dirty="0">
                <a:solidFill>
                  <a:srgbClr val="000000"/>
                </a:solidFill>
                <a:effectLst/>
                <a:ea typeface="Calibri" panose="020F0502020204030204" pitchFamily="34" charset="0"/>
              </a:rPr>
              <a:t>Rumoured that Enel are </a:t>
            </a:r>
            <a:r>
              <a:rPr lang="en-AU" sz="1050" dirty="0">
                <a:solidFill>
                  <a:srgbClr val="000000"/>
                </a:solidFill>
                <a:ea typeface="Calibri" panose="020F0502020204030204" pitchFamily="34" charset="0"/>
              </a:rPr>
              <a:t>looking to reduce ownership of </a:t>
            </a:r>
            <a:r>
              <a:rPr lang="en-AU" sz="1050" dirty="0" err="1">
                <a:solidFill>
                  <a:srgbClr val="000000"/>
                </a:solidFill>
                <a:ea typeface="Calibri" panose="020F0502020204030204" pitchFamily="34" charset="0"/>
              </a:rPr>
              <a:t>Gridspertise</a:t>
            </a:r>
            <a:r>
              <a:rPr lang="en-AU" sz="1050" dirty="0">
                <a:solidFill>
                  <a:srgbClr val="000000"/>
                </a:solidFill>
                <a:ea typeface="Calibri" panose="020F0502020204030204" pitchFamily="34" charset="0"/>
              </a:rPr>
              <a:t> – probably to recoup some of their investments</a:t>
            </a:r>
            <a:endParaRPr lang="en-AU" sz="1100" dirty="0">
              <a:effectLst/>
              <a:ea typeface="Calibri" panose="020F0502020204030204" pitchFamily="34" charset="0"/>
            </a:endParaRPr>
          </a:p>
          <a:p>
            <a:pPr marL="0" lvl="1">
              <a:buClr>
                <a:schemeClr val="tx2">
                  <a:lumMod val="100000"/>
                </a:schemeClr>
              </a:buClr>
              <a:buSzPct val="100000"/>
            </a:pPr>
            <a:endParaRPr lang="en-AU" sz="1050" dirty="0">
              <a:sym typeface="Arial" panose="020B0604020202020204" pitchFamily="34" charset="0"/>
            </a:endParaRPr>
          </a:p>
        </p:txBody>
      </p:sp>
      <p:sp>
        <p:nvSpPr>
          <p:cNvPr id="16" name="ColumnHeader"/>
          <p:cNvSpPr>
            <a:spLocks noChangeArrowheads="1"/>
          </p:cNvSpPr>
          <p:nvPr/>
        </p:nvSpPr>
        <p:spPr bwMode="gray">
          <a:xfrm>
            <a:off x="4893655" y="1071748"/>
            <a:ext cx="3657036"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The big picture</a:t>
            </a:r>
          </a:p>
        </p:txBody>
      </p:sp>
      <p:sp>
        <p:nvSpPr>
          <p:cNvPr id="17" name="TextColumnContent"/>
          <p:cNvSpPr>
            <a:spLocks noChangeArrowheads="1"/>
          </p:cNvSpPr>
          <p:nvPr/>
        </p:nvSpPr>
        <p:spPr bwMode="gray">
          <a:xfrm>
            <a:off x="4666858" y="1394821"/>
            <a:ext cx="4131948" cy="3559433"/>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Investing in uniform customer experience aspiration across 8 operating countries (culture, process, dashboards)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Have been on the Digital journey since 2001 and have invested significant $$ to operate as a single GRID business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Big focus in establishing cloud based platform that eliminate </a:t>
            </a:r>
            <a:r>
              <a:rPr lang="en-AU" sz="1050" dirty="0" err="1">
                <a:sym typeface="Arial" panose="020B0604020202020204" pitchFamily="34" charset="0"/>
              </a:rPr>
              <a:t>silo’d</a:t>
            </a:r>
            <a:r>
              <a:rPr lang="en-AU" sz="1050" dirty="0">
                <a:sym typeface="Arial" panose="020B0604020202020204" pitchFamily="34" charset="0"/>
              </a:rPr>
              <a:t> processes and data</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Establishing DSO role to enable a market for flexibility</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Extensive grid automation and digitisation to drive business value, net zero and customer outcomes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Demonstrated expertise on their electricity networks that we can learn from</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Option to join their Open Power Grid community and take advantage of standardisation.</a:t>
            </a:r>
          </a:p>
          <a:p>
            <a:pPr marL="0" lvl="1">
              <a:buClr>
                <a:schemeClr val="tx2">
                  <a:lumMod val="100000"/>
                </a:schemeClr>
              </a:buClr>
              <a:buSzPct val="100000"/>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a:p>
            <a:pPr marL="413078" lvl="2" indent="-214277">
              <a:buClr>
                <a:schemeClr val="tx2">
                  <a:lumMod val="100000"/>
                </a:schemeClr>
              </a:buClr>
              <a:buSzPct val="100000"/>
              <a:buFont typeface="Arial" panose="020B0604020202020204" pitchFamily="34" charset="0"/>
              <a:buChar char="−"/>
            </a:pP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olidFill>
                <a:schemeClr val="accent1"/>
              </a:solidFill>
              <a:latin typeface="Century Gothic" panose="020B0502020202020204" pitchFamily="34" charset="0"/>
              <a:sym typeface="Arial" panose="020B0604020202020204" pitchFamily="34" charset="0"/>
            </a:endParaRP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18" name="Rectangle 17"/>
          <p:cNvSpPr/>
          <p:nvPr/>
        </p:nvSpPr>
        <p:spPr>
          <a:xfrm>
            <a:off x="5522965" y="4800136"/>
            <a:ext cx="1414808" cy="30091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tIns="68564" rtlCol="0" anchor="t" anchorCtr="0"/>
          <a:lstStyle/>
          <a:p>
            <a:pPr marL="0" lvl="1">
              <a:buClr>
                <a:schemeClr val="tx2">
                  <a:lumMod val="100000"/>
                </a:schemeClr>
              </a:buClr>
              <a:buSzPct val="100000"/>
            </a:pPr>
            <a:r>
              <a:rPr lang="en-AU" sz="750">
                <a:solidFill>
                  <a:schemeClr val="tx1"/>
                </a:solidFill>
                <a:latin typeface="Arial" panose="020B0604020202020204" pitchFamily="34" charset="0"/>
                <a:cs typeface="Arial" pitchFamily="34" charset="0"/>
                <a:sym typeface="Arial" panose="020B0604020202020204" pitchFamily="34" charset="0"/>
              </a:rPr>
              <a:t>*All $ = USD in this paper</a:t>
            </a:r>
          </a:p>
        </p:txBody>
      </p:sp>
      <p:pic>
        <p:nvPicPr>
          <p:cNvPr id="7" name="Picture 6">
            <a:extLst>
              <a:ext uri="{FF2B5EF4-FFF2-40B4-BE49-F238E27FC236}">
                <a16:creationId xmlns:a16="http://schemas.microsoft.com/office/drawing/2014/main" id="{1F0E48B2-FE23-45A7-B56F-1C2C8B0A69CD}"/>
              </a:ext>
            </a:extLst>
          </p:cNvPr>
          <p:cNvPicPr>
            <a:picLocks noChangeAspect="1"/>
          </p:cNvPicPr>
          <p:nvPr/>
        </p:nvPicPr>
        <p:blipFill>
          <a:blip r:embed="rId6"/>
          <a:stretch>
            <a:fillRect/>
          </a:stretch>
        </p:blipFill>
        <p:spPr>
          <a:xfrm>
            <a:off x="6450351" y="120225"/>
            <a:ext cx="1419423" cy="885949"/>
          </a:xfrm>
          <a:prstGeom prst="rect">
            <a:avLst/>
          </a:prstGeom>
        </p:spPr>
      </p:pic>
    </p:spTree>
    <p:extLst>
      <p:ext uri="{BB962C8B-B14F-4D97-AF65-F5344CB8AC3E}">
        <p14:creationId xmlns:p14="http://schemas.microsoft.com/office/powerpoint/2010/main" val="1158133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a:latin typeface="+mn-lt"/>
                <a:cs typeface="Arial" panose="020B0604020202020204" pitchFamily="34" charset="0"/>
                <a:sym typeface="Arial" panose="020B0604020202020204" pitchFamily="34" charset="0"/>
              </a:rPr>
              <a:t>Enel</a:t>
            </a:r>
          </a:p>
        </p:txBody>
      </p:sp>
      <p:sp>
        <p:nvSpPr>
          <p:cNvPr id="14" name="ColumnHeader"/>
          <p:cNvSpPr>
            <a:spLocks noChangeArrowheads="1"/>
          </p:cNvSpPr>
          <p:nvPr/>
        </p:nvSpPr>
        <p:spPr bwMode="gray">
          <a:xfrm>
            <a:off x="573846" y="1071748"/>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The Grid and Operations</a:t>
            </a:r>
          </a:p>
        </p:txBody>
      </p:sp>
      <p:sp>
        <p:nvSpPr>
          <p:cNvPr id="15" name="TextColumnContent"/>
          <p:cNvSpPr>
            <a:spLocks noChangeArrowheads="1"/>
          </p:cNvSpPr>
          <p:nvPr/>
        </p:nvSpPr>
        <p:spPr bwMode="gray">
          <a:xfrm>
            <a:off x="47065" y="1394822"/>
            <a:ext cx="4183817" cy="1627448"/>
          </a:xfrm>
          <a:prstGeom prst="rect">
            <a:avLst/>
          </a:prstGeom>
          <a:noFill/>
          <a:ln w="9525" algn="ctr">
            <a:noFill/>
            <a:miter lim="800000"/>
            <a:headEnd type="none" w="lg" len="lg"/>
            <a:tailEnd type="none" w="lg" len="lg"/>
          </a:ln>
          <a:effectLst/>
        </p:spPr>
        <p:txBody>
          <a:bodyPr tIns="68564" bIns="68564"/>
          <a:lstStyle/>
          <a:p>
            <a:pPr marL="628650" lvl="1" indent="-171450">
              <a:buFont typeface="Arial" panose="020B0604020202020204" pitchFamily="34" charset="0"/>
              <a:buChar char="•"/>
              <a:tabLst>
                <a:tab pos="914400" algn="l"/>
              </a:tabLst>
            </a:pPr>
            <a:r>
              <a:rPr lang="en-AU" sz="1050" dirty="0">
                <a:sym typeface="Arial" panose="020B0604020202020204" pitchFamily="34" charset="0"/>
              </a:rPr>
              <a:t>Extensive grid automation and digitisation to drive business value, net zero and customer outcomes</a:t>
            </a:r>
          </a:p>
          <a:p>
            <a:pPr marL="971550" lvl="2" indent="-171450">
              <a:buFont typeface="Arial" panose="020B0604020202020204" pitchFamily="34" charset="0"/>
              <a:buChar char="•"/>
              <a:tabLst>
                <a:tab pos="914400" algn="l"/>
              </a:tabLst>
            </a:pPr>
            <a:r>
              <a:rPr lang="en-AU" sz="1050" dirty="0">
                <a:solidFill>
                  <a:srgbClr val="000000"/>
                </a:solidFill>
                <a:ea typeface="Times New Roman" panose="02020603050405020304" pitchFamily="18" charset="0"/>
              </a:rPr>
              <a:t>HV automation and self-healing</a:t>
            </a:r>
          </a:p>
          <a:p>
            <a:pPr marL="971550" lvl="2" indent="-171450">
              <a:buFont typeface="Arial" panose="020B0604020202020204" pitchFamily="34" charset="0"/>
              <a:buChar char="•"/>
              <a:tabLst>
                <a:tab pos="914400" algn="l"/>
              </a:tabLst>
            </a:pPr>
            <a:r>
              <a:rPr lang="en-AU" sz="1050" dirty="0">
                <a:solidFill>
                  <a:srgbClr val="000000"/>
                </a:solidFill>
                <a:ea typeface="Times New Roman" panose="02020603050405020304" pitchFamily="18" charset="0"/>
              </a:rPr>
              <a:t>LV monitoring &amp; load flow analysis</a:t>
            </a:r>
          </a:p>
          <a:p>
            <a:pPr marL="971550" lvl="2" indent="-171450">
              <a:buFont typeface="Arial" panose="020B0604020202020204" pitchFamily="34" charset="0"/>
              <a:buChar char="•"/>
              <a:tabLst>
                <a:tab pos="914400" algn="l"/>
              </a:tabLst>
            </a:pPr>
            <a:r>
              <a:rPr lang="en-AU" sz="1050" dirty="0">
                <a:solidFill>
                  <a:srgbClr val="000000"/>
                </a:solidFill>
                <a:ea typeface="Times New Roman" panose="02020603050405020304" pitchFamily="18" charset="0"/>
              </a:rPr>
              <a:t>Digital Twin and vegetation management (15cm accuracy)</a:t>
            </a:r>
          </a:p>
          <a:p>
            <a:pPr marL="971550" lvl="2" indent="-171450">
              <a:buFont typeface="Arial" panose="020B0604020202020204" pitchFamily="34" charset="0"/>
              <a:buChar char="•"/>
              <a:tabLst>
                <a:tab pos="914400" algn="l"/>
              </a:tabLst>
            </a:pPr>
            <a:r>
              <a:rPr lang="en-AU" sz="1050" dirty="0">
                <a:solidFill>
                  <a:srgbClr val="000000"/>
                </a:solidFill>
                <a:ea typeface="Times New Roman" panose="02020603050405020304" pitchFamily="18" charset="0"/>
              </a:rPr>
              <a:t>3D viewer for field</a:t>
            </a:r>
          </a:p>
          <a:p>
            <a:pPr marL="971550" lvl="2" indent="-171450">
              <a:buFont typeface="Arial" panose="020B0604020202020204" pitchFamily="34" charset="0"/>
              <a:buChar char="•"/>
              <a:tabLst>
                <a:tab pos="914400" algn="l"/>
              </a:tabLst>
            </a:pPr>
            <a:r>
              <a:rPr lang="en-AU" sz="1050" dirty="0">
                <a:solidFill>
                  <a:srgbClr val="000000"/>
                </a:solidFill>
                <a:ea typeface="Times New Roman" panose="02020603050405020304" pitchFamily="18" charset="0"/>
              </a:rPr>
              <a:t>Workforce AR training</a:t>
            </a:r>
          </a:p>
          <a:p>
            <a:pPr marL="971550" lvl="2" indent="-171450">
              <a:buFont typeface="Arial" panose="020B0604020202020204" pitchFamily="34" charset="0"/>
              <a:buChar char="•"/>
              <a:tabLst>
                <a:tab pos="914400" algn="l"/>
              </a:tabLst>
            </a:pPr>
            <a:r>
              <a:rPr lang="en-AU" sz="1050" dirty="0">
                <a:solidFill>
                  <a:srgbClr val="000000"/>
                </a:solidFill>
                <a:ea typeface="Times New Roman" panose="02020603050405020304" pitchFamily="18" charset="0"/>
              </a:rPr>
              <a:t>Remote assistance, </a:t>
            </a:r>
            <a:r>
              <a:rPr lang="en-AU" sz="1050" dirty="0" err="1">
                <a:solidFill>
                  <a:srgbClr val="000000"/>
                </a:solidFill>
                <a:ea typeface="Times New Roman" panose="02020603050405020304" pitchFamily="18" charset="0"/>
              </a:rPr>
              <a:t>NetNav</a:t>
            </a:r>
            <a:r>
              <a:rPr lang="en-AU" sz="1050" dirty="0">
                <a:solidFill>
                  <a:srgbClr val="000000"/>
                </a:solidFill>
                <a:ea typeface="Times New Roman" panose="02020603050405020304" pitchFamily="18" charset="0"/>
              </a:rPr>
              <a:t>, Documents</a:t>
            </a:r>
          </a:p>
          <a:p>
            <a:pPr marL="628650" lvl="1" indent="-171450">
              <a:buFont typeface="Arial" panose="020B0604020202020204" pitchFamily="34" charset="0"/>
              <a:buChar char="•"/>
              <a:tabLst>
                <a:tab pos="914400" algn="l"/>
              </a:tabLst>
            </a:pPr>
            <a:r>
              <a:rPr lang="en-AU" sz="1050" dirty="0">
                <a:solidFill>
                  <a:srgbClr val="000000"/>
                </a:solidFill>
                <a:effectLst/>
                <a:ea typeface="Times New Roman" panose="02020603050405020304" pitchFamily="18" charset="0"/>
              </a:rPr>
              <a:t>Increasing predictive maintenance via analytics and condition monitoring</a:t>
            </a:r>
          </a:p>
          <a:p>
            <a:pPr marL="628650" lvl="1" indent="-171450">
              <a:buFont typeface="Arial" panose="020B0604020202020204" pitchFamily="34" charset="0"/>
              <a:buChar char="•"/>
              <a:tabLst>
                <a:tab pos="914400" algn="l"/>
              </a:tabLst>
            </a:pPr>
            <a:r>
              <a:rPr lang="en-AU" sz="1050" dirty="0">
                <a:solidFill>
                  <a:srgbClr val="000000"/>
                </a:solidFill>
                <a:effectLst/>
                <a:ea typeface="Calibri" panose="020F0502020204030204" pitchFamily="34" charset="0"/>
              </a:rPr>
              <a:t>Investment for increasing grid hosting capacity for DER</a:t>
            </a:r>
          </a:p>
          <a:p>
            <a:pPr marL="971550" lvl="2" indent="-171450">
              <a:buFont typeface="Arial" panose="020B0604020202020204" pitchFamily="34" charset="0"/>
              <a:buChar char="•"/>
              <a:tabLst>
                <a:tab pos="914400" algn="l"/>
              </a:tabLst>
            </a:pPr>
            <a:r>
              <a:rPr lang="en-AU" sz="1100" dirty="0">
                <a:solidFill>
                  <a:srgbClr val="000000"/>
                </a:solidFill>
                <a:ea typeface="Calibri" panose="020F0502020204030204" pitchFamily="34" charset="0"/>
              </a:rPr>
              <a:t>Advanced voltage regulation via DERMS</a:t>
            </a:r>
          </a:p>
          <a:p>
            <a:pPr marL="628650" lvl="1" indent="-171450">
              <a:buFont typeface="Arial" panose="020B0604020202020204" pitchFamily="34" charset="0"/>
              <a:buChar char="•"/>
              <a:tabLst>
                <a:tab pos="914400" algn="l"/>
              </a:tabLst>
            </a:pPr>
            <a:r>
              <a:rPr lang="en-AU" sz="1100" dirty="0">
                <a:solidFill>
                  <a:srgbClr val="000000"/>
                </a:solidFill>
                <a:effectLst/>
                <a:ea typeface="Calibri" panose="020F0502020204030204" pitchFamily="34" charset="0"/>
              </a:rPr>
              <a:t>Resilience focus to respond to Climate change impacts (snow-cable icing, windstorm, heatwaves)</a:t>
            </a:r>
          </a:p>
          <a:p>
            <a:pPr marL="628650" lvl="1" indent="-171450">
              <a:buFont typeface="Arial" panose="020B0604020202020204" pitchFamily="34" charset="0"/>
              <a:buChar char="•"/>
              <a:tabLst>
                <a:tab pos="914400" algn="l"/>
              </a:tabLst>
            </a:pPr>
            <a:r>
              <a:rPr lang="en-AU" sz="1100" i="1" dirty="0">
                <a:solidFill>
                  <a:srgbClr val="000000"/>
                </a:solidFill>
                <a:ea typeface="Calibri" panose="020F0502020204030204" pitchFamily="34" charset="0"/>
              </a:rPr>
              <a:t>Open Power Grids Community</a:t>
            </a:r>
            <a:r>
              <a:rPr lang="en-AU" sz="1100" dirty="0">
                <a:solidFill>
                  <a:srgbClr val="000000"/>
                </a:solidFill>
                <a:ea typeface="Calibri" panose="020F0502020204030204" pitchFamily="34" charset="0"/>
              </a:rPr>
              <a:t> is a sharing platform of Enel technical strategies</a:t>
            </a:r>
          </a:p>
          <a:p>
            <a:pPr marL="628650" lvl="1" indent="-171450">
              <a:buFont typeface="Arial" panose="020B0604020202020204" pitchFamily="34" charset="0"/>
              <a:buChar char="•"/>
              <a:tabLst>
                <a:tab pos="914400" algn="l"/>
              </a:tabLst>
            </a:pPr>
            <a:r>
              <a:rPr lang="en-AU" sz="1100" dirty="0">
                <a:solidFill>
                  <a:srgbClr val="000000"/>
                </a:solidFill>
                <a:effectLst/>
                <a:ea typeface="Calibri" panose="020F0502020204030204" pitchFamily="34" charset="0"/>
              </a:rPr>
              <a:t>Influe</a:t>
            </a:r>
            <a:r>
              <a:rPr lang="en-AU" sz="1100" dirty="0">
                <a:solidFill>
                  <a:srgbClr val="000000"/>
                </a:solidFill>
                <a:ea typeface="Calibri" panose="020F0502020204030204" pitchFamily="34" charset="0"/>
              </a:rPr>
              <a:t>ncing equipment manufacturing to minimise CO2 footprint	</a:t>
            </a:r>
            <a:endParaRPr lang="en-AU" sz="1100" dirty="0">
              <a:effectLst/>
              <a:ea typeface="Calibri" panose="020F0502020204030204" pitchFamily="34" charset="0"/>
            </a:endParaRPr>
          </a:p>
          <a:p>
            <a:pPr marL="0" lvl="1">
              <a:buClr>
                <a:schemeClr val="tx2">
                  <a:lumMod val="100000"/>
                </a:schemeClr>
              </a:buClr>
              <a:buSzPct val="100000"/>
            </a:pPr>
            <a:endParaRPr lang="en-AU" sz="1050" dirty="0">
              <a:sym typeface="Arial" panose="020B0604020202020204" pitchFamily="34" charset="0"/>
            </a:endParaRPr>
          </a:p>
        </p:txBody>
      </p:sp>
      <p:sp>
        <p:nvSpPr>
          <p:cNvPr id="16" name="ColumnHeader"/>
          <p:cNvSpPr>
            <a:spLocks noChangeArrowheads="1"/>
          </p:cNvSpPr>
          <p:nvPr/>
        </p:nvSpPr>
        <p:spPr bwMode="gray">
          <a:xfrm>
            <a:off x="4893655" y="1071748"/>
            <a:ext cx="3657036"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Digital</a:t>
            </a:r>
          </a:p>
        </p:txBody>
      </p:sp>
      <p:sp>
        <p:nvSpPr>
          <p:cNvPr id="17" name="TextColumnContent"/>
          <p:cNvSpPr>
            <a:spLocks noChangeArrowheads="1"/>
          </p:cNvSpPr>
          <p:nvPr/>
        </p:nvSpPr>
        <p:spPr bwMode="gray">
          <a:xfrm>
            <a:off x="4666858" y="1394821"/>
            <a:ext cx="4131948" cy="3559433"/>
          </a:xfrm>
          <a:prstGeom prst="rect">
            <a:avLst/>
          </a:prstGeom>
          <a:noFill/>
          <a:ln w="9525" algn="ctr">
            <a:noFill/>
            <a:miter lim="800000"/>
            <a:headEnd type="none" w="lg" len="lg"/>
            <a:tailEnd type="none" w="lg" len="lg"/>
          </a:ln>
          <a:effectLst/>
        </p:spPr>
        <p:txBody>
          <a:bodyPr tIns="68564" bIns="68564"/>
          <a:lstStyle/>
          <a:p>
            <a:pPr marL="0" lvl="1">
              <a:buClr>
                <a:schemeClr val="tx2">
                  <a:lumMod val="100000"/>
                </a:schemeClr>
              </a:buClr>
              <a:buSzPct val="100000"/>
            </a:pPr>
            <a:endParaRPr lang="en-AU" sz="105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Has been on the Digitisation Journey since 2001</a:t>
            </a:r>
          </a:p>
          <a:p>
            <a:pPr marL="516702" lvl="2"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Smart Metering, Asset Sensing,…..</a:t>
            </a:r>
          </a:p>
          <a:p>
            <a:pPr marL="173802" lvl="1"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Architecturally made big effort to separate into 3 layers  </a:t>
            </a:r>
          </a:p>
          <a:p>
            <a:pPr marL="516702" lvl="2"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User centric Customer/employee applications</a:t>
            </a:r>
          </a:p>
          <a:p>
            <a:pPr marL="516702" lvl="2"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Decoupling Layers allow solutions to access data</a:t>
            </a:r>
          </a:p>
          <a:p>
            <a:pPr marL="516702" lvl="2"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Data Domains supporting business capabilities </a:t>
            </a:r>
          </a:p>
          <a:p>
            <a:pPr marL="516702" lvl="2" indent="-173802">
              <a:buClr>
                <a:schemeClr val="tx2">
                  <a:lumMod val="100000"/>
                </a:schemeClr>
              </a:buClr>
              <a:buSzPct val="100000"/>
              <a:buFont typeface="Trebuchet MS" panose="020B0603020202020204" pitchFamily="34" charset="0"/>
              <a:buChar char="•"/>
            </a:pPr>
            <a:endParaRPr lang="en-AU" sz="105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New platforms are designed to support end to end processes and eliminate </a:t>
            </a:r>
            <a:r>
              <a:rPr lang="en-AU" sz="1050" err="1">
                <a:sym typeface="Arial" panose="020B0604020202020204" pitchFamily="34" charset="0"/>
              </a:rPr>
              <a:t>silo’d</a:t>
            </a:r>
            <a:r>
              <a:rPr lang="en-AU" sz="1050">
                <a:sym typeface="Arial" panose="020B0604020202020204" pitchFamily="34" charset="0"/>
              </a:rPr>
              <a:t> based process and data </a:t>
            </a:r>
          </a:p>
          <a:p>
            <a:pPr marL="173802" lvl="1"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Extensive use of customer journey and design thinking</a:t>
            </a:r>
          </a:p>
          <a:p>
            <a:pPr marL="173802" lvl="1"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Skilling of business resource with digital ( not technology ) skills</a:t>
            </a:r>
          </a:p>
          <a:p>
            <a:pPr marL="173802" lvl="1"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Extensive use of AWS Cloud capabilities over last 9 years</a:t>
            </a:r>
          </a:p>
          <a:p>
            <a:pPr marL="173802" lvl="1" indent="-173802">
              <a:buClr>
                <a:schemeClr val="tx2">
                  <a:lumMod val="100000"/>
                </a:schemeClr>
              </a:buClr>
              <a:buSzPct val="100000"/>
              <a:buFont typeface="Trebuchet MS" panose="020B0603020202020204" pitchFamily="34" charset="0"/>
              <a:buChar char="•"/>
            </a:pPr>
            <a:r>
              <a:rPr lang="en-AU" sz="1050">
                <a:sym typeface="Arial" panose="020B0604020202020204" pitchFamily="34" charset="0"/>
              </a:rPr>
              <a:t>Use of AI to identify next best actions </a:t>
            </a:r>
          </a:p>
          <a:p>
            <a:pPr marL="173802" lvl="1" indent="-173802">
              <a:buClr>
                <a:schemeClr val="tx2">
                  <a:lumMod val="100000"/>
                </a:schemeClr>
              </a:buClr>
              <a:buSzPct val="100000"/>
              <a:buFont typeface="Trebuchet MS" panose="020B0603020202020204" pitchFamily="34" charset="0"/>
              <a:buChar char="•"/>
            </a:pPr>
            <a:endParaRPr lang="en-AU" sz="1050">
              <a:sym typeface="Arial" panose="020B0604020202020204" pitchFamily="34" charset="0"/>
            </a:endParaRPr>
          </a:p>
          <a:p>
            <a:pPr marL="413078" lvl="2" indent="-214277">
              <a:buClr>
                <a:schemeClr val="tx2">
                  <a:lumMod val="100000"/>
                </a:schemeClr>
              </a:buClr>
              <a:buSzPct val="100000"/>
              <a:buFont typeface="Arial" panose="020B0604020202020204" pitchFamily="34" charset="0"/>
              <a:buChar char="−"/>
            </a:pPr>
            <a:endParaRPr lang="en-AU" sz="105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a:solidFill>
                <a:schemeClr val="accent1"/>
              </a:solidFill>
              <a:latin typeface="Century Gothic" panose="020B0502020202020204" pitchFamily="34" charset="0"/>
              <a:sym typeface="Arial" panose="020B0604020202020204" pitchFamily="34" charset="0"/>
            </a:endParaRP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18" name="Rectangle 17"/>
          <p:cNvSpPr/>
          <p:nvPr/>
        </p:nvSpPr>
        <p:spPr>
          <a:xfrm>
            <a:off x="5522965" y="4800136"/>
            <a:ext cx="1414808" cy="30091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tIns="68564" rtlCol="0" anchor="t" anchorCtr="0"/>
          <a:lstStyle/>
          <a:p>
            <a:pPr marL="0" lvl="1">
              <a:buClr>
                <a:schemeClr val="tx2">
                  <a:lumMod val="100000"/>
                </a:schemeClr>
              </a:buClr>
              <a:buSzPct val="100000"/>
            </a:pPr>
            <a:r>
              <a:rPr lang="en-AU" sz="750">
                <a:solidFill>
                  <a:schemeClr val="tx1"/>
                </a:solidFill>
                <a:latin typeface="Arial" panose="020B0604020202020204" pitchFamily="34" charset="0"/>
                <a:cs typeface="Arial" pitchFamily="34" charset="0"/>
                <a:sym typeface="Arial" panose="020B0604020202020204" pitchFamily="34" charset="0"/>
              </a:rPr>
              <a:t>*All $ = USD in this paper</a:t>
            </a:r>
          </a:p>
        </p:txBody>
      </p:sp>
      <p:pic>
        <p:nvPicPr>
          <p:cNvPr id="7" name="Picture 6">
            <a:extLst>
              <a:ext uri="{FF2B5EF4-FFF2-40B4-BE49-F238E27FC236}">
                <a16:creationId xmlns:a16="http://schemas.microsoft.com/office/drawing/2014/main" id="{1F0E48B2-FE23-45A7-B56F-1C2C8B0A69CD}"/>
              </a:ext>
            </a:extLst>
          </p:cNvPr>
          <p:cNvPicPr>
            <a:picLocks noChangeAspect="1"/>
          </p:cNvPicPr>
          <p:nvPr/>
        </p:nvPicPr>
        <p:blipFill>
          <a:blip r:embed="rId6"/>
          <a:stretch>
            <a:fillRect/>
          </a:stretch>
        </p:blipFill>
        <p:spPr>
          <a:xfrm>
            <a:off x="6450351" y="120225"/>
            <a:ext cx="1419423" cy="885949"/>
          </a:xfrm>
          <a:prstGeom prst="rect">
            <a:avLst/>
          </a:prstGeom>
        </p:spPr>
      </p:pic>
    </p:spTree>
    <p:extLst>
      <p:ext uri="{BB962C8B-B14F-4D97-AF65-F5344CB8AC3E}">
        <p14:creationId xmlns:p14="http://schemas.microsoft.com/office/powerpoint/2010/main" val="3237035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a:latin typeface="+mn-lt"/>
                <a:cs typeface="Arial" panose="020B0604020202020204" pitchFamily="34" charset="0"/>
                <a:sym typeface="Arial" panose="020B0604020202020204" pitchFamily="34" charset="0"/>
              </a:rPr>
              <a:t>Enel</a:t>
            </a:r>
          </a:p>
        </p:txBody>
      </p:sp>
      <p:sp>
        <p:nvSpPr>
          <p:cNvPr id="14" name="ColumnHeader"/>
          <p:cNvSpPr>
            <a:spLocks noChangeArrowheads="1"/>
          </p:cNvSpPr>
          <p:nvPr/>
        </p:nvSpPr>
        <p:spPr bwMode="gray">
          <a:xfrm>
            <a:off x="5044997" y="1224147"/>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a:sym typeface="Arial" panose="020B0604020202020204" pitchFamily="34" charset="0"/>
              </a:rPr>
              <a:t>Customer Services</a:t>
            </a:r>
          </a:p>
        </p:txBody>
      </p:sp>
      <p:sp>
        <p:nvSpPr>
          <p:cNvPr id="17" name="TextColumnContent"/>
          <p:cNvSpPr>
            <a:spLocks noChangeArrowheads="1"/>
          </p:cNvSpPr>
          <p:nvPr/>
        </p:nvSpPr>
        <p:spPr bwMode="gray">
          <a:xfrm>
            <a:off x="4666858" y="1394821"/>
            <a:ext cx="4131948" cy="3559433"/>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endParaRPr lang="en-AU" sz="1050">
              <a:sym typeface="Arial" panose="020B0604020202020204" pitchFamily="34" charset="0"/>
            </a:endParaRPr>
          </a:p>
          <a:p>
            <a:pPr marL="413078" lvl="2" indent="-214277">
              <a:buClr>
                <a:schemeClr val="tx2">
                  <a:lumMod val="100000"/>
                </a:schemeClr>
              </a:buClr>
              <a:buSzPct val="100000"/>
              <a:buFont typeface="Arial" panose="020B0604020202020204" pitchFamily="34" charset="0"/>
              <a:buChar char="−"/>
            </a:pPr>
            <a:endParaRPr lang="en-AU" sz="105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a:solidFill>
                <a:schemeClr val="accent1"/>
              </a:solidFill>
              <a:latin typeface="Century Gothic" panose="020B0502020202020204" pitchFamily="34" charset="0"/>
              <a:sym typeface="Arial" panose="020B0604020202020204" pitchFamily="34" charset="0"/>
            </a:endParaRP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18" name="Rectangle 17"/>
          <p:cNvSpPr/>
          <p:nvPr/>
        </p:nvSpPr>
        <p:spPr>
          <a:xfrm>
            <a:off x="5522965" y="4800136"/>
            <a:ext cx="1414808" cy="300911"/>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tIns="68564" rtlCol="0" anchor="t" anchorCtr="0"/>
          <a:lstStyle/>
          <a:p>
            <a:pPr marL="0" lvl="1">
              <a:buClr>
                <a:schemeClr val="tx2">
                  <a:lumMod val="100000"/>
                </a:schemeClr>
              </a:buClr>
              <a:buSzPct val="100000"/>
            </a:pPr>
            <a:r>
              <a:rPr lang="en-AU" sz="750">
                <a:solidFill>
                  <a:schemeClr val="tx1"/>
                </a:solidFill>
                <a:latin typeface="Arial" panose="020B0604020202020204" pitchFamily="34" charset="0"/>
                <a:cs typeface="Arial" pitchFamily="34" charset="0"/>
                <a:sym typeface="Arial" panose="020B0604020202020204" pitchFamily="34" charset="0"/>
              </a:rPr>
              <a:t>*All $ = USD in this paper</a:t>
            </a:r>
          </a:p>
        </p:txBody>
      </p:sp>
      <p:pic>
        <p:nvPicPr>
          <p:cNvPr id="7" name="Picture 6">
            <a:extLst>
              <a:ext uri="{FF2B5EF4-FFF2-40B4-BE49-F238E27FC236}">
                <a16:creationId xmlns:a16="http://schemas.microsoft.com/office/drawing/2014/main" id="{1F0E48B2-FE23-45A7-B56F-1C2C8B0A69CD}"/>
              </a:ext>
            </a:extLst>
          </p:cNvPr>
          <p:cNvPicPr>
            <a:picLocks noChangeAspect="1"/>
          </p:cNvPicPr>
          <p:nvPr/>
        </p:nvPicPr>
        <p:blipFill>
          <a:blip r:embed="rId6"/>
          <a:stretch>
            <a:fillRect/>
          </a:stretch>
        </p:blipFill>
        <p:spPr>
          <a:xfrm>
            <a:off x="6450351" y="120225"/>
            <a:ext cx="1419423" cy="885949"/>
          </a:xfrm>
          <a:prstGeom prst="rect">
            <a:avLst/>
          </a:prstGeom>
        </p:spPr>
      </p:pic>
      <p:sp>
        <p:nvSpPr>
          <p:cNvPr id="13" name="TextColumnContent">
            <a:extLst>
              <a:ext uri="{FF2B5EF4-FFF2-40B4-BE49-F238E27FC236}">
                <a16:creationId xmlns:a16="http://schemas.microsoft.com/office/drawing/2014/main" id="{90E14ECE-D2CB-4685-A46C-7A812E3AC022}"/>
              </a:ext>
            </a:extLst>
          </p:cNvPr>
          <p:cNvSpPr>
            <a:spLocks noChangeArrowheads="1"/>
          </p:cNvSpPr>
          <p:nvPr/>
        </p:nvSpPr>
        <p:spPr bwMode="gray">
          <a:xfrm>
            <a:off x="573845" y="1557732"/>
            <a:ext cx="3657035" cy="1094706"/>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Enable Net Zero transition – EV, Rooftop solar, heat pumps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Energy balanced on Distribution grid Digital in real-time </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Manage congestion and voltage regulation</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Co-ordinate new energy stakeholders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Plan future network investments prioritising ‘flexibility services’ where possible</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Flexibility services (non-frequency ancillary services, </a:t>
            </a:r>
            <a:r>
              <a:rPr lang="en-AU" sz="1050" dirty="0" err="1">
                <a:sym typeface="Arial" panose="020B0604020202020204" pitchFamily="34" charset="0"/>
              </a:rPr>
              <a:t>ie</a:t>
            </a:r>
            <a:r>
              <a:rPr lang="en-AU" sz="1050" dirty="0">
                <a:sym typeface="Arial" panose="020B0604020202020204" pitchFamily="34" charset="0"/>
              </a:rPr>
              <a:t> DER, embedded generation) procured via a market-based approach</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	</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
        <p:nvSpPr>
          <p:cNvPr id="16" name="ColumnHeader">
            <a:extLst>
              <a:ext uri="{FF2B5EF4-FFF2-40B4-BE49-F238E27FC236}">
                <a16:creationId xmlns:a16="http://schemas.microsoft.com/office/drawing/2014/main" id="{ECC50C3A-5734-4602-9D3F-6C52F5EE2EE6}"/>
              </a:ext>
            </a:extLst>
          </p:cNvPr>
          <p:cNvSpPr>
            <a:spLocks noChangeArrowheads="1"/>
          </p:cNvSpPr>
          <p:nvPr/>
        </p:nvSpPr>
        <p:spPr bwMode="gray">
          <a:xfrm>
            <a:off x="726246" y="1224148"/>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dirty="0">
                <a:sym typeface="Arial" panose="020B0604020202020204" pitchFamily="34" charset="0"/>
              </a:rPr>
              <a:t>DSO Role</a:t>
            </a:r>
          </a:p>
        </p:txBody>
      </p:sp>
      <p:sp>
        <p:nvSpPr>
          <p:cNvPr id="19" name="TextColumnContent">
            <a:extLst>
              <a:ext uri="{FF2B5EF4-FFF2-40B4-BE49-F238E27FC236}">
                <a16:creationId xmlns:a16="http://schemas.microsoft.com/office/drawing/2014/main" id="{9EBCA7E8-7781-4EF3-9130-F3C48A55CCD3}"/>
              </a:ext>
            </a:extLst>
          </p:cNvPr>
          <p:cNvSpPr>
            <a:spLocks noChangeArrowheads="1"/>
          </p:cNvSpPr>
          <p:nvPr/>
        </p:nvSpPr>
        <p:spPr bwMode="gray">
          <a:xfrm>
            <a:off x="4975499" y="1555482"/>
            <a:ext cx="3657035" cy="1094706"/>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Global model for CSAT measurement</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Disciplined focus on end-to-end process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Common approach across all jurisdictions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Digital innovations in practice</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Virtual Visit</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Daily dashboard reporting</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Automated next best actions, supports customer service operators (</a:t>
            </a:r>
            <a:r>
              <a:rPr lang="en-AU" sz="1050" dirty="0" err="1">
                <a:sym typeface="Arial" panose="020B0604020202020204" pitchFamily="34" charset="0"/>
              </a:rPr>
              <a:t>eg</a:t>
            </a:r>
            <a:r>
              <a:rPr lang="en-AU" sz="1050" dirty="0">
                <a:sym typeface="Arial" panose="020B0604020202020204" pitchFamily="34" charset="0"/>
              </a:rPr>
              <a:t> claims)	</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Real-time connection quotes	</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Tree>
    <p:extLst>
      <p:ext uri="{BB962C8B-B14F-4D97-AF65-F5344CB8AC3E}">
        <p14:creationId xmlns:p14="http://schemas.microsoft.com/office/powerpoint/2010/main" val="2353921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93C354-0590-436F-B837-9EED4DD27818}"/>
              </a:ext>
            </a:extLst>
          </p:cNvPr>
          <p:cNvPicPr>
            <a:picLocks noChangeAspect="1"/>
          </p:cNvPicPr>
          <p:nvPr/>
        </p:nvPicPr>
        <p:blipFill>
          <a:blip r:embed="rId2"/>
          <a:stretch>
            <a:fillRect/>
          </a:stretch>
        </p:blipFill>
        <p:spPr>
          <a:xfrm>
            <a:off x="317859" y="288242"/>
            <a:ext cx="1739541" cy="1470830"/>
          </a:xfrm>
          <a:prstGeom prst="rect">
            <a:avLst/>
          </a:prstGeom>
        </p:spPr>
      </p:pic>
      <p:sp>
        <p:nvSpPr>
          <p:cNvPr id="8" name="TextColumnContent">
            <a:extLst>
              <a:ext uri="{FF2B5EF4-FFF2-40B4-BE49-F238E27FC236}">
                <a16:creationId xmlns:a16="http://schemas.microsoft.com/office/drawing/2014/main" id="{A8FCD8A4-B8D5-4A24-8DA2-27D8671D562D}"/>
              </a:ext>
            </a:extLst>
          </p:cNvPr>
          <p:cNvSpPr>
            <a:spLocks noChangeArrowheads="1"/>
          </p:cNvSpPr>
          <p:nvPr/>
        </p:nvSpPr>
        <p:spPr bwMode="gray">
          <a:xfrm>
            <a:off x="98934" y="1759072"/>
            <a:ext cx="4473066" cy="1627448"/>
          </a:xfrm>
          <a:prstGeom prst="rect">
            <a:avLst/>
          </a:prstGeom>
          <a:noFill/>
          <a:ln w="9525" algn="ctr">
            <a:noFill/>
            <a:miter lim="800000"/>
            <a:headEnd type="none" w="lg" len="lg"/>
            <a:tailEnd type="none" w="lg" len="lg"/>
          </a:ln>
          <a:effectLst/>
        </p:spPr>
        <p:txBody>
          <a:bodyPr tIns="68564" bIns="68564"/>
          <a:lstStyle/>
          <a:p>
            <a:pPr marL="628650" lvl="1" indent="-171450">
              <a:buFont typeface="Arial" panose="020B0604020202020204" pitchFamily="34" charset="0"/>
              <a:buChar char="•"/>
              <a:tabLst>
                <a:tab pos="914400" algn="l"/>
              </a:tabLst>
            </a:pPr>
            <a:endParaRPr lang="en-AU" sz="1600" dirty="0">
              <a:solidFill>
                <a:srgbClr val="000000"/>
              </a:solidFill>
              <a:latin typeface="Calibri" panose="020F0502020204030204" pitchFamily="34" charset="0"/>
              <a:ea typeface="Times New Roman" panose="02020603050405020304" pitchFamily="18" charset="0"/>
            </a:endParaRPr>
          </a:p>
          <a:p>
            <a:pPr marL="628650" lvl="1" indent="-171450">
              <a:buFont typeface="Arial" panose="020B0604020202020204" pitchFamily="34" charset="0"/>
              <a:buChar char="•"/>
              <a:tabLst>
                <a:tab pos="914400" algn="l"/>
              </a:tabLst>
            </a:pPr>
            <a:r>
              <a:rPr lang="en-AU" sz="1600" dirty="0">
                <a:solidFill>
                  <a:srgbClr val="000000"/>
                </a:solidFill>
                <a:effectLst/>
                <a:latin typeface="Calibri" panose="020F0502020204030204" pitchFamily="34" charset="0"/>
                <a:ea typeface="Calibri" panose="020F0502020204030204" pitchFamily="34" charset="0"/>
              </a:rPr>
              <a:t>Gas Transmission, almost 100% of Italy </a:t>
            </a:r>
          </a:p>
          <a:p>
            <a:pPr marL="628650" lvl="1" indent="-171450">
              <a:buFont typeface="Arial" panose="020B0604020202020204" pitchFamily="34" charset="0"/>
              <a:buChar char="•"/>
              <a:tabLst>
                <a:tab pos="914400" algn="l"/>
              </a:tabLst>
            </a:pPr>
            <a:r>
              <a:rPr lang="en-AU" sz="1600" dirty="0">
                <a:solidFill>
                  <a:srgbClr val="000000"/>
                </a:solidFill>
                <a:effectLst/>
                <a:latin typeface="Calibri" panose="020F0502020204030204" pitchFamily="34" charset="0"/>
                <a:ea typeface="Calibri" panose="020F0502020204030204" pitchFamily="34" charset="0"/>
              </a:rPr>
              <a:t>€ 3.3B Revenue</a:t>
            </a:r>
          </a:p>
          <a:p>
            <a:pPr marL="628650" lvl="1" indent="-171450">
              <a:buFont typeface="Arial" panose="020B0604020202020204" pitchFamily="34" charset="0"/>
              <a:buChar char="•"/>
              <a:tabLst>
                <a:tab pos="914400" algn="l"/>
              </a:tabLst>
            </a:pPr>
            <a:r>
              <a:rPr lang="en-AU" sz="1600" dirty="0">
                <a:solidFill>
                  <a:srgbClr val="000000"/>
                </a:solidFill>
                <a:effectLst/>
                <a:latin typeface="Calibri" panose="020F0502020204030204" pitchFamily="34" charset="0"/>
                <a:ea typeface="Calibri" panose="020F0502020204030204" pitchFamily="34" charset="0"/>
              </a:rPr>
              <a:t>€24B RAB, €31B enterprise value</a:t>
            </a:r>
          </a:p>
          <a:p>
            <a:pPr marL="628650" lvl="1" indent="-171450">
              <a:buFont typeface="Arial" panose="020B0604020202020204" pitchFamily="34" charset="0"/>
              <a:buChar char="•"/>
              <a:tabLst>
                <a:tab pos="914400" algn="l"/>
              </a:tabLst>
            </a:pPr>
            <a:r>
              <a:rPr lang="en-AU" sz="1600" dirty="0">
                <a:solidFill>
                  <a:srgbClr val="000000"/>
                </a:solidFill>
                <a:effectLst/>
                <a:latin typeface="Calibri" panose="020F0502020204030204" pitchFamily="34" charset="0"/>
                <a:ea typeface="Calibri" panose="020F0502020204030204" pitchFamily="34" charset="0"/>
              </a:rPr>
              <a:t>CDP (Govt) own 30%, 70% public</a:t>
            </a:r>
          </a:p>
          <a:p>
            <a:pPr marL="628650" lvl="1" indent="-171450">
              <a:buFont typeface="Arial" panose="020B0604020202020204" pitchFamily="34" charset="0"/>
              <a:buChar char="•"/>
              <a:tabLst>
                <a:tab pos="914400" algn="l"/>
              </a:tabLst>
            </a:pPr>
            <a:r>
              <a:rPr lang="en-AU" sz="1600" dirty="0">
                <a:solidFill>
                  <a:srgbClr val="000000"/>
                </a:solidFill>
                <a:latin typeface="Calibri" panose="020F0502020204030204" pitchFamily="34" charset="0"/>
                <a:ea typeface="Calibri" panose="020F0502020204030204" pitchFamily="34" charset="0"/>
              </a:rPr>
              <a:t>3400 employees</a:t>
            </a:r>
          </a:p>
          <a:p>
            <a:pPr marL="628650" lvl="1" indent="-171450">
              <a:buFont typeface="Arial" panose="020B0604020202020204" pitchFamily="34" charset="0"/>
              <a:buChar char="•"/>
              <a:tabLst>
                <a:tab pos="914400" algn="l"/>
              </a:tabLst>
            </a:pPr>
            <a:r>
              <a:rPr lang="en-AU" sz="1600" dirty="0">
                <a:solidFill>
                  <a:srgbClr val="000000"/>
                </a:solidFill>
                <a:latin typeface="Calibri" panose="020F0502020204030204" pitchFamily="34" charset="0"/>
                <a:ea typeface="Calibri" panose="020F0502020204030204" pitchFamily="34" charset="0"/>
              </a:rPr>
              <a:t>2850 PJ pa (5x Australia domestic use)</a:t>
            </a:r>
          </a:p>
          <a:p>
            <a:pPr marL="0" lvl="1">
              <a:buClr>
                <a:schemeClr val="tx2">
                  <a:lumMod val="100000"/>
                </a:schemeClr>
              </a:buClr>
              <a:buSzPct val="100000"/>
            </a:pPr>
            <a:endParaRPr lang="en-AU" sz="1600" dirty="0">
              <a:sym typeface="Arial" panose="020B0604020202020204" pitchFamily="34" charset="0"/>
            </a:endParaRPr>
          </a:p>
        </p:txBody>
      </p:sp>
      <p:pic>
        <p:nvPicPr>
          <p:cNvPr id="9" name="Picture 8" descr="A group of men in suits&#10;&#10;Description automatically generated with medium confidence">
            <a:extLst>
              <a:ext uri="{FF2B5EF4-FFF2-40B4-BE49-F238E27FC236}">
                <a16:creationId xmlns:a16="http://schemas.microsoft.com/office/drawing/2014/main" id="{AB319D48-14A4-4F1D-A966-EEE9FFF895DD}"/>
              </a:ext>
            </a:extLst>
          </p:cNvPr>
          <p:cNvPicPr>
            <a:picLocks noChangeAspect="1"/>
          </p:cNvPicPr>
          <p:nvPr/>
        </p:nvPicPr>
        <p:blipFill>
          <a:blip r:embed="rId3"/>
          <a:stretch>
            <a:fillRect/>
          </a:stretch>
        </p:blipFill>
        <p:spPr>
          <a:xfrm>
            <a:off x="5284701" y="0"/>
            <a:ext cx="3857625" cy="5143500"/>
          </a:xfrm>
          <a:prstGeom prst="rect">
            <a:avLst/>
          </a:prstGeom>
        </p:spPr>
      </p:pic>
    </p:spTree>
    <p:extLst>
      <p:ext uri="{BB962C8B-B14F-4D97-AF65-F5344CB8AC3E}">
        <p14:creationId xmlns:p14="http://schemas.microsoft.com/office/powerpoint/2010/main" val="2847763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08F359-4F7E-480D-9E14-C2B32E27A913}"/>
              </a:ext>
            </a:extLst>
          </p:cNvPr>
          <p:cNvPicPr>
            <a:picLocks noChangeAspect="1"/>
          </p:cNvPicPr>
          <p:nvPr/>
        </p:nvPicPr>
        <p:blipFill>
          <a:blip r:embed="rId2"/>
          <a:stretch>
            <a:fillRect/>
          </a:stretch>
        </p:blipFill>
        <p:spPr>
          <a:xfrm>
            <a:off x="329130" y="200908"/>
            <a:ext cx="1775335" cy="1108096"/>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C6A3FEF3-E236-486D-BE51-EA55BC78B805}"/>
              </a:ext>
            </a:extLst>
          </p:cNvPr>
          <p:cNvPicPr>
            <a:picLocks noChangeAspect="1"/>
          </p:cNvPicPr>
          <p:nvPr/>
        </p:nvPicPr>
        <p:blipFill>
          <a:blip r:embed="rId3"/>
          <a:stretch>
            <a:fillRect/>
          </a:stretch>
        </p:blipFill>
        <p:spPr>
          <a:xfrm>
            <a:off x="4975412" y="389965"/>
            <a:ext cx="4168588" cy="4168588"/>
          </a:xfrm>
          <a:prstGeom prst="rect">
            <a:avLst/>
          </a:prstGeom>
        </p:spPr>
      </p:pic>
      <p:sp>
        <p:nvSpPr>
          <p:cNvPr id="9" name="TextColumnContent">
            <a:extLst>
              <a:ext uri="{FF2B5EF4-FFF2-40B4-BE49-F238E27FC236}">
                <a16:creationId xmlns:a16="http://schemas.microsoft.com/office/drawing/2014/main" id="{EFC92781-02E5-46EE-9B84-235E8C3FD3E4}"/>
              </a:ext>
            </a:extLst>
          </p:cNvPr>
          <p:cNvSpPr>
            <a:spLocks noChangeArrowheads="1"/>
          </p:cNvSpPr>
          <p:nvPr/>
        </p:nvSpPr>
        <p:spPr bwMode="gray">
          <a:xfrm>
            <a:off x="-199879" y="1165529"/>
            <a:ext cx="5282859" cy="1894643"/>
          </a:xfrm>
          <a:prstGeom prst="rect">
            <a:avLst/>
          </a:prstGeom>
          <a:noFill/>
          <a:ln w="9525" algn="ctr">
            <a:noFill/>
            <a:miter lim="800000"/>
            <a:headEnd type="none" w="lg" len="lg"/>
            <a:tailEnd type="none" w="lg" len="lg"/>
          </a:ln>
          <a:effectLst/>
        </p:spPr>
        <p:txBody>
          <a:bodyPr tIns="68564" bIns="68564"/>
          <a:lstStyle/>
          <a:p>
            <a:pPr marL="628650" lvl="1" indent="-171450">
              <a:buFont typeface="Arial" panose="020B0604020202020204" pitchFamily="34" charset="0"/>
              <a:buChar char="•"/>
              <a:tabLst>
                <a:tab pos="914400" algn="l"/>
              </a:tabLst>
            </a:pPr>
            <a:r>
              <a:rPr lang="en-AU" sz="1600" dirty="0">
                <a:solidFill>
                  <a:srgbClr val="000000"/>
                </a:solidFill>
                <a:latin typeface="Calibri" panose="020F0502020204030204" pitchFamily="34" charset="0"/>
                <a:ea typeface="Times New Roman" panose="02020603050405020304" pitchFamily="18" charset="0"/>
              </a:rPr>
              <a:t>Grid company present in 8 countries across Europe and South America</a:t>
            </a:r>
          </a:p>
          <a:p>
            <a:pPr marL="628650" lvl="1" indent="-171450">
              <a:buFont typeface="Arial" panose="020B0604020202020204" pitchFamily="34" charset="0"/>
              <a:buChar char="•"/>
              <a:tabLst>
                <a:tab pos="914400" algn="l"/>
              </a:tabLst>
            </a:pPr>
            <a:r>
              <a:rPr lang="en-AU" sz="1600" dirty="0">
                <a:solidFill>
                  <a:srgbClr val="000000"/>
                </a:solidFill>
                <a:latin typeface="Calibri" panose="020F0502020204030204" pitchFamily="34" charset="0"/>
                <a:ea typeface="Times New Roman" panose="02020603050405020304" pitchFamily="18" charset="0"/>
              </a:rPr>
              <a:t> </a:t>
            </a:r>
            <a:r>
              <a:rPr lang="en-AU" sz="1600" dirty="0">
                <a:solidFill>
                  <a:srgbClr val="000000"/>
                </a:solidFill>
                <a:effectLst/>
                <a:latin typeface="Calibri" panose="020F0502020204030204" pitchFamily="34" charset="0"/>
                <a:ea typeface="Times New Roman" panose="02020603050405020304" pitchFamily="18" charset="0"/>
              </a:rPr>
              <a:t>€ </a:t>
            </a:r>
            <a:r>
              <a:rPr lang="en-AU" sz="1600" dirty="0">
                <a:solidFill>
                  <a:srgbClr val="000000"/>
                </a:solidFill>
                <a:latin typeface="Calibri" panose="020F0502020204030204" pitchFamily="34" charset="0"/>
                <a:ea typeface="Times New Roman" panose="02020603050405020304" pitchFamily="18" charset="0"/>
              </a:rPr>
              <a:t>31Bn revenue </a:t>
            </a:r>
          </a:p>
          <a:p>
            <a:pPr marL="628650" lvl="1" indent="-171450">
              <a:buFont typeface="Arial" panose="020B0604020202020204" pitchFamily="34" charset="0"/>
              <a:buChar char="•"/>
              <a:tabLst>
                <a:tab pos="914400" algn="l"/>
              </a:tabLst>
            </a:pPr>
            <a:r>
              <a:rPr lang="en-AU" sz="1600" dirty="0">
                <a:solidFill>
                  <a:srgbClr val="000000"/>
                </a:solidFill>
                <a:latin typeface="Calibri" panose="020F0502020204030204" pitchFamily="34" charset="0"/>
                <a:ea typeface="Calibri" panose="020F0502020204030204" pitchFamily="34" charset="0"/>
              </a:rPr>
              <a:t>66,000 employees (50% </a:t>
            </a:r>
            <a:r>
              <a:rPr lang="en-AU" sz="1600" dirty="0" err="1">
                <a:solidFill>
                  <a:srgbClr val="000000"/>
                </a:solidFill>
                <a:latin typeface="Calibri" panose="020F0502020204030204" pitchFamily="34" charset="0"/>
                <a:ea typeface="Calibri" panose="020F0502020204030204" pitchFamily="34" charset="0"/>
              </a:rPr>
              <a:t>elec</a:t>
            </a:r>
            <a:r>
              <a:rPr lang="en-AU" sz="1600" dirty="0">
                <a:solidFill>
                  <a:srgbClr val="000000"/>
                </a:solidFill>
                <a:latin typeface="Calibri" panose="020F0502020204030204" pitchFamily="34" charset="0"/>
                <a:ea typeface="Calibri" panose="020F0502020204030204" pitchFamily="34" charset="0"/>
              </a:rPr>
              <a:t> distribution)</a:t>
            </a:r>
          </a:p>
          <a:p>
            <a:pPr marL="628650" lvl="1" indent="-171450">
              <a:buFont typeface="Arial" panose="020B0604020202020204" pitchFamily="34" charset="0"/>
              <a:buChar char="•"/>
              <a:tabLst>
                <a:tab pos="914400" algn="l"/>
              </a:tabLst>
            </a:pPr>
            <a:r>
              <a:rPr lang="en-AU" sz="1600" dirty="0">
                <a:solidFill>
                  <a:srgbClr val="000000"/>
                </a:solidFill>
                <a:latin typeface="Calibri" panose="020F0502020204030204" pitchFamily="34" charset="0"/>
                <a:ea typeface="Calibri" panose="020F0502020204030204" pitchFamily="34" charset="0"/>
              </a:rPr>
              <a:t>75M customers </a:t>
            </a:r>
          </a:p>
          <a:p>
            <a:pPr marL="971550" lvl="2" indent="-171450">
              <a:buFont typeface="Arial" panose="020B0604020202020204" pitchFamily="34" charset="0"/>
              <a:buChar char="•"/>
              <a:tabLst>
                <a:tab pos="914400" algn="l"/>
              </a:tabLst>
            </a:pPr>
            <a:r>
              <a:rPr lang="en-AU" sz="1600" dirty="0">
                <a:solidFill>
                  <a:srgbClr val="000000"/>
                </a:solidFill>
                <a:latin typeface="Calibri" panose="020F0502020204030204" pitchFamily="34" charset="0"/>
                <a:ea typeface="Calibri" panose="020F0502020204030204" pitchFamily="34" charset="0"/>
              </a:rPr>
              <a:t>European customers are Elec Distribution only</a:t>
            </a:r>
          </a:p>
          <a:p>
            <a:pPr marL="971550" lvl="2" indent="-171450">
              <a:buFont typeface="Arial" panose="020B0604020202020204" pitchFamily="34" charset="0"/>
              <a:buChar char="•"/>
              <a:tabLst>
                <a:tab pos="914400" algn="l"/>
              </a:tabLst>
            </a:pPr>
            <a:r>
              <a:rPr lang="en-AU" sz="1600" dirty="0">
                <a:solidFill>
                  <a:srgbClr val="000000"/>
                </a:solidFill>
                <a:latin typeface="Calibri" panose="020F0502020204030204" pitchFamily="34" charset="0"/>
                <a:ea typeface="Calibri" panose="020F0502020204030204" pitchFamily="34" charset="0"/>
              </a:rPr>
              <a:t>South America – Retail, Distribution &amp; Generation</a:t>
            </a:r>
          </a:p>
          <a:p>
            <a:pPr marL="628650" lvl="1" indent="-171450">
              <a:buFont typeface="Arial" panose="020B0604020202020204" pitchFamily="34" charset="0"/>
              <a:buChar char="•"/>
              <a:tabLst>
                <a:tab pos="914400" algn="l"/>
              </a:tabLst>
            </a:pPr>
            <a:r>
              <a:rPr lang="en-AU" sz="1600" dirty="0">
                <a:solidFill>
                  <a:srgbClr val="000000"/>
                </a:solidFill>
                <a:latin typeface="Calibri" panose="020F0502020204030204" pitchFamily="34" charset="0"/>
                <a:ea typeface="Calibri" panose="020F0502020204030204" pitchFamily="34" charset="0"/>
              </a:rPr>
              <a:t>45M smart meters deployed</a:t>
            </a:r>
          </a:p>
          <a:p>
            <a:pPr marL="628650" lvl="1" indent="-171450">
              <a:buFont typeface="Arial" panose="020B0604020202020204" pitchFamily="34" charset="0"/>
              <a:buChar char="•"/>
              <a:tabLst>
                <a:tab pos="914400" algn="l"/>
              </a:tabLst>
            </a:pPr>
            <a:r>
              <a:rPr lang="en-AU" sz="1600" dirty="0">
                <a:solidFill>
                  <a:srgbClr val="000000"/>
                </a:solidFill>
                <a:latin typeface="Calibri" panose="020F0502020204030204" pitchFamily="34" charset="0"/>
                <a:ea typeface="Calibri" panose="020F0502020204030204" pitchFamily="34" charset="0"/>
              </a:rPr>
              <a:t>500TWh pa (Australian 200TWh)</a:t>
            </a:r>
          </a:p>
          <a:p>
            <a:pPr marL="457200" lvl="1">
              <a:tabLst>
                <a:tab pos="914400" algn="l"/>
              </a:tabLst>
            </a:pPr>
            <a:endParaRPr lang="en-AU" sz="1600" dirty="0">
              <a:solidFill>
                <a:srgbClr val="000000"/>
              </a:solidFill>
              <a:latin typeface="Calibri" panose="020F0502020204030204" pitchFamily="34" charset="0"/>
              <a:ea typeface="Calibri" panose="020F0502020204030204" pitchFamily="34" charset="0"/>
            </a:endParaRPr>
          </a:p>
          <a:p>
            <a:pPr marL="0" lvl="1">
              <a:buClr>
                <a:schemeClr val="tx2">
                  <a:lumMod val="100000"/>
                </a:schemeClr>
              </a:buClr>
              <a:buSzPct val="100000"/>
            </a:pPr>
            <a:endParaRPr lang="en-AU" sz="1600" dirty="0">
              <a:sym typeface="Arial" panose="020B0604020202020204" pitchFamily="34" charset="0"/>
            </a:endParaRPr>
          </a:p>
        </p:txBody>
      </p:sp>
    </p:spTree>
    <p:extLst>
      <p:ext uri="{BB962C8B-B14F-4D97-AF65-F5344CB8AC3E}">
        <p14:creationId xmlns:p14="http://schemas.microsoft.com/office/powerpoint/2010/main" val="3392512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9BEFD9-A16C-4E18-AAC4-FA60C58DF6DE}"/>
              </a:ext>
            </a:extLst>
          </p:cNvPr>
          <p:cNvSpPr>
            <a:spLocks noGrp="1"/>
          </p:cNvSpPr>
          <p:nvPr>
            <p:ph type="title"/>
          </p:nvPr>
        </p:nvSpPr>
        <p:spPr>
          <a:xfrm>
            <a:off x="359568" y="1582924"/>
            <a:ext cx="2676797" cy="1371455"/>
          </a:xfrm>
        </p:spPr>
        <p:txBody>
          <a:bodyPr/>
          <a:lstStyle/>
          <a:p>
            <a:r>
              <a:rPr lang="en-AU" dirty="0"/>
              <a:t>Key Themes</a:t>
            </a:r>
          </a:p>
        </p:txBody>
      </p:sp>
      <p:sp>
        <p:nvSpPr>
          <p:cNvPr id="4" name="Text Placeholder 3">
            <a:extLst>
              <a:ext uri="{FF2B5EF4-FFF2-40B4-BE49-F238E27FC236}">
                <a16:creationId xmlns:a16="http://schemas.microsoft.com/office/drawing/2014/main" id="{C250DEF7-744D-4422-A4C8-6EE8E267A675}"/>
              </a:ext>
            </a:extLst>
          </p:cNvPr>
          <p:cNvSpPr>
            <a:spLocks noGrp="1"/>
          </p:cNvSpPr>
          <p:nvPr>
            <p:ph type="body" sz="quarter" idx="10"/>
          </p:nvPr>
        </p:nvSpPr>
        <p:spPr/>
        <p:txBody>
          <a:bodyPr/>
          <a:lstStyle/>
          <a:p>
            <a:r>
              <a:rPr lang="en-AU" dirty="0"/>
              <a:t>Customer Service</a:t>
            </a:r>
          </a:p>
        </p:txBody>
      </p:sp>
      <p:sp>
        <p:nvSpPr>
          <p:cNvPr id="5" name="Text Placeholder 4">
            <a:extLst>
              <a:ext uri="{FF2B5EF4-FFF2-40B4-BE49-F238E27FC236}">
                <a16:creationId xmlns:a16="http://schemas.microsoft.com/office/drawing/2014/main" id="{8A0B9BF0-C7EC-4134-B636-A906EE88C881}"/>
              </a:ext>
            </a:extLst>
          </p:cNvPr>
          <p:cNvSpPr>
            <a:spLocks noGrp="1"/>
          </p:cNvSpPr>
          <p:nvPr>
            <p:ph type="body" sz="quarter" idx="11"/>
          </p:nvPr>
        </p:nvSpPr>
        <p:spPr/>
        <p:txBody>
          <a:bodyPr/>
          <a:lstStyle/>
          <a:p>
            <a:endParaRPr lang="en-AU"/>
          </a:p>
        </p:txBody>
      </p:sp>
      <p:sp>
        <p:nvSpPr>
          <p:cNvPr id="6" name="Text Placeholder 5">
            <a:extLst>
              <a:ext uri="{FF2B5EF4-FFF2-40B4-BE49-F238E27FC236}">
                <a16:creationId xmlns:a16="http://schemas.microsoft.com/office/drawing/2014/main" id="{6D85C970-B391-43CC-B3F8-49B4BAFA1DA4}"/>
              </a:ext>
            </a:extLst>
          </p:cNvPr>
          <p:cNvSpPr>
            <a:spLocks noGrp="1"/>
          </p:cNvSpPr>
          <p:nvPr>
            <p:ph type="body" sz="quarter" idx="12"/>
          </p:nvPr>
        </p:nvSpPr>
        <p:spPr/>
        <p:txBody>
          <a:bodyPr/>
          <a:lstStyle/>
          <a:p>
            <a:r>
              <a:rPr lang="en-AU" dirty="0"/>
              <a:t>Future of Gas</a:t>
            </a:r>
          </a:p>
        </p:txBody>
      </p:sp>
      <p:sp>
        <p:nvSpPr>
          <p:cNvPr id="7" name="Text Placeholder 6">
            <a:extLst>
              <a:ext uri="{FF2B5EF4-FFF2-40B4-BE49-F238E27FC236}">
                <a16:creationId xmlns:a16="http://schemas.microsoft.com/office/drawing/2014/main" id="{5937C078-1615-4AE8-B4CB-59B100F63EF2}"/>
              </a:ext>
            </a:extLst>
          </p:cNvPr>
          <p:cNvSpPr>
            <a:spLocks noGrp="1"/>
          </p:cNvSpPr>
          <p:nvPr>
            <p:ph type="body" sz="quarter" idx="13"/>
          </p:nvPr>
        </p:nvSpPr>
        <p:spPr/>
        <p:txBody>
          <a:bodyPr/>
          <a:lstStyle/>
          <a:p>
            <a:endParaRPr lang="en-AU"/>
          </a:p>
        </p:txBody>
      </p:sp>
      <p:sp>
        <p:nvSpPr>
          <p:cNvPr id="8" name="Text Placeholder 7">
            <a:extLst>
              <a:ext uri="{FF2B5EF4-FFF2-40B4-BE49-F238E27FC236}">
                <a16:creationId xmlns:a16="http://schemas.microsoft.com/office/drawing/2014/main" id="{DD871303-1233-4FED-AD05-4501CD721FA8}"/>
              </a:ext>
            </a:extLst>
          </p:cNvPr>
          <p:cNvSpPr>
            <a:spLocks noGrp="1"/>
          </p:cNvSpPr>
          <p:nvPr>
            <p:ph type="body" sz="quarter" idx="14"/>
          </p:nvPr>
        </p:nvSpPr>
        <p:spPr/>
        <p:txBody>
          <a:bodyPr/>
          <a:lstStyle/>
          <a:p>
            <a:r>
              <a:rPr lang="en-AU" dirty="0"/>
              <a:t>Digitisation</a:t>
            </a:r>
          </a:p>
        </p:txBody>
      </p:sp>
      <p:sp>
        <p:nvSpPr>
          <p:cNvPr id="9" name="Text Placeholder 8">
            <a:extLst>
              <a:ext uri="{FF2B5EF4-FFF2-40B4-BE49-F238E27FC236}">
                <a16:creationId xmlns:a16="http://schemas.microsoft.com/office/drawing/2014/main" id="{2CAB7D89-E627-435B-94C5-0DD9BE667696}"/>
              </a:ext>
            </a:extLst>
          </p:cNvPr>
          <p:cNvSpPr>
            <a:spLocks noGrp="1"/>
          </p:cNvSpPr>
          <p:nvPr>
            <p:ph type="body" sz="quarter" idx="15"/>
          </p:nvPr>
        </p:nvSpPr>
        <p:spPr/>
        <p:txBody>
          <a:bodyPr/>
          <a:lstStyle/>
          <a:p>
            <a:endParaRPr lang="en-AU"/>
          </a:p>
        </p:txBody>
      </p:sp>
      <p:sp>
        <p:nvSpPr>
          <p:cNvPr id="10" name="Text Placeholder 9">
            <a:extLst>
              <a:ext uri="{FF2B5EF4-FFF2-40B4-BE49-F238E27FC236}">
                <a16:creationId xmlns:a16="http://schemas.microsoft.com/office/drawing/2014/main" id="{E1FFEEC4-2BF6-4786-BE29-35117E636900}"/>
              </a:ext>
            </a:extLst>
          </p:cNvPr>
          <p:cNvSpPr>
            <a:spLocks noGrp="1"/>
          </p:cNvSpPr>
          <p:nvPr>
            <p:ph type="body" sz="quarter" idx="16"/>
          </p:nvPr>
        </p:nvSpPr>
        <p:spPr/>
        <p:txBody>
          <a:bodyPr/>
          <a:lstStyle/>
          <a:p>
            <a:r>
              <a:rPr lang="en-AU" dirty="0"/>
              <a:t>Future Grid</a:t>
            </a:r>
          </a:p>
        </p:txBody>
      </p:sp>
      <p:sp>
        <p:nvSpPr>
          <p:cNvPr id="11" name="Text Placeholder 10">
            <a:extLst>
              <a:ext uri="{FF2B5EF4-FFF2-40B4-BE49-F238E27FC236}">
                <a16:creationId xmlns:a16="http://schemas.microsoft.com/office/drawing/2014/main" id="{C69177A1-96DC-45BD-BFD0-7666DEA7BE1B}"/>
              </a:ext>
            </a:extLst>
          </p:cNvPr>
          <p:cNvSpPr>
            <a:spLocks noGrp="1"/>
          </p:cNvSpPr>
          <p:nvPr>
            <p:ph type="body" sz="quarter" idx="17"/>
          </p:nvPr>
        </p:nvSpPr>
        <p:spPr/>
        <p:txBody>
          <a:bodyPr/>
          <a:lstStyle/>
          <a:p>
            <a:endParaRPr lang="en-AU"/>
          </a:p>
        </p:txBody>
      </p:sp>
      <p:sp>
        <p:nvSpPr>
          <p:cNvPr id="12" name="Text Placeholder 11">
            <a:extLst>
              <a:ext uri="{FF2B5EF4-FFF2-40B4-BE49-F238E27FC236}">
                <a16:creationId xmlns:a16="http://schemas.microsoft.com/office/drawing/2014/main" id="{59AF59FE-431F-44E9-9A6F-C218BCCB4033}"/>
              </a:ext>
            </a:extLst>
          </p:cNvPr>
          <p:cNvSpPr>
            <a:spLocks noGrp="1"/>
          </p:cNvSpPr>
          <p:nvPr>
            <p:ph type="body" sz="quarter" idx="18"/>
          </p:nvPr>
        </p:nvSpPr>
        <p:spPr/>
        <p:txBody>
          <a:bodyPr/>
          <a:lstStyle/>
          <a:p>
            <a:r>
              <a:rPr lang="en-AU" dirty="0"/>
              <a:t>So What ?</a:t>
            </a:r>
          </a:p>
        </p:txBody>
      </p:sp>
      <p:sp>
        <p:nvSpPr>
          <p:cNvPr id="13" name="Text Placeholder 12">
            <a:extLst>
              <a:ext uri="{FF2B5EF4-FFF2-40B4-BE49-F238E27FC236}">
                <a16:creationId xmlns:a16="http://schemas.microsoft.com/office/drawing/2014/main" id="{CADD37B9-C309-4C7A-B25C-B3C5B605150E}"/>
              </a:ext>
            </a:extLst>
          </p:cNvPr>
          <p:cNvSpPr>
            <a:spLocks noGrp="1"/>
          </p:cNvSpPr>
          <p:nvPr>
            <p:ph type="body" sz="quarter" idx="19"/>
          </p:nvPr>
        </p:nvSpPr>
        <p:spPr/>
        <p:txBody>
          <a:bodyPr/>
          <a:lstStyle/>
          <a:p>
            <a:endParaRPr lang="en-AU"/>
          </a:p>
        </p:txBody>
      </p:sp>
    </p:spTree>
    <p:extLst>
      <p:ext uri="{BB962C8B-B14F-4D97-AF65-F5344CB8AC3E}">
        <p14:creationId xmlns:p14="http://schemas.microsoft.com/office/powerpoint/2010/main" val="205455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dirty="0">
                <a:solidFill>
                  <a:schemeClr val="accent1">
                    <a:lumMod val="75000"/>
                  </a:schemeClr>
                </a:solidFill>
                <a:latin typeface="+mn-lt"/>
                <a:cs typeface="Arial" panose="020B0604020202020204" pitchFamily="34" charset="0"/>
                <a:sym typeface="Arial" panose="020B0604020202020204" pitchFamily="34" charset="0"/>
              </a:rPr>
              <a:t>Customer Service is a top level priority</a:t>
            </a: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22" name="Rectangle 21">
            <a:extLst>
              <a:ext uri="{FF2B5EF4-FFF2-40B4-BE49-F238E27FC236}">
                <a16:creationId xmlns:a16="http://schemas.microsoft.com/office/drawing/2014/main" id="{88178CFD-BD9D-4936-B103-203B88B0316E}"/>
              </a:ext>
            </a:extLst>
          </p:cNvPr>
          <p:cNvSpPr/>
          <p:nvPr/>
        </p:nvSpPr>
        <p:spPr>
          <a:xfrm>
            <a:off x="238470" y="870391"/>
            <a:ext cx="8784505" cy="38556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lIns="91440" tIns="68564" rIns="91440" bIns="45720" rtlCol="0" anchor="t" anchorCtr="0"/>
          <a:lstStyle/>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Customer Satisfaction is a headline KPI driving whole of business performance</a:t>
            </a:r>
          </a:p>
          <a:p>
            <a:pPr marL="0" lvl="1">
              <a:buClr>
                <a:schemeClr val="tx2">
                  <a:lumMod val="100000"/>
                </a:schemeClr>
              </a:buClr>
              <a:buSzPct val="100000"/>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Improvement journey driven by customer research, customer mindset, and disciplined management with data-driven scorecards</a:t>
            </a: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Disciplined management of end-to-end customer journey changes</a:t>
            </a: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Digitisation at core of business improvement program </a:t>
            </a: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Dedicated focus on customer vulnerability</a:t>
            </a: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r>
              <a:rPr lang="en-AU" sz="1800" dirty="0">
                <a:solidFill>
                  <a:schemeClr val="tx1"/>
                </a:solidFill>
                <a:cs typeface="Arial"/>
                <a:sym typeface="Arial" panose="020B0604020202020204" pitchFamily="34" charset="0"/>
              </a:rPr>
              <a:t>Key to success is a common focus across the entire business</a:t>
            </a: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a:p>
            <a:pPr marL="173355" lvl="1" indent="-173355">
              <a:buClr>
                <a:schemeClr val="tx2">
                  <a:lumMod val="100000"/>
                </a:schemeClr>
              </a:buClr>
              <a:buSzPct val="100000"/>
              <a:buFont typeface="Trebuchet MS" panose="020B0603020202020204" pitchFamily="34" charset="0"/>
              <a:buChar char="•"/>
            </a:pPr>
            <a:endParaRPr lang="en-AU" sz="1800" dirty="0">
              <a:solidFill>
                <a:schemeClr val="tx1"/>
              </a:solidFill>
              <a:cs typeface="Arial"/>
              <a:sym typeface="Arial" panose="020B0604020202020204" pitchFamily="34" charset="0"/>
            </a:endParaRPr>
          </a:p>
        </p:txBody>
      </p:sp>
    </p:spTree>
    <p:extLst>
      <p:ext uri="{BB962C8B-B14F-4D97-AF65-F5344CB8AC3E}">
        <p14:creationId xmlns:p14="http://schemas.microsoft.com/office/powerpoint/2010/main" val="2339499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7FA59-B588-4280-A7E6-1BDBFD9E11E0}"/>
              </a:ext>
            </a:extLst>
          </p:cNvPr>
          <p:cNvSpPr>
            <a:spLocks noGrp="1"/>
          </p:cNvSpPr>
          <p:nvPr>
            <p:ph type="title"/>
          </p:nvPr>
        </p:nvSpPr>
        <p:spPr/>
        <p:txBody>
          <a:bodyPr>
            <a:normAutofit fontScale="90000"/>
          </a:bodyPr>
          <a:lstStyle/>
          <a:p>
            <a:endParaRPr lang="en-AU"/>
          </a:p>
        </p:txBody>
      </p:sp>
      <p:pic>
        <p:nvPicPr>
          <p:cNvPr id="6" name="Picture 5">
            <a:extLst>
              <a:ext uri="{FF2B5EF4-FFF2-40B4-BE49-F238E27FC236}">
                <a16:creationId xmlns:a16="http://schemas.microsoft.com/office/drawing/2014/main" id="{6F9F8610-10E5-49DF-BE5A-6C0924E74A2A}"/>
              </a:ext>
            </a:extLst>
          </p:cNvPr>
          <p:cNvPicPr>
            <a:picLocks noChangeAspect="1"/>
          </p:cNvPicPr>
          <p:nvPr/>
        </p:nvPicPr>
        <p:blipFill>
          <a:blip r:embed="rId2"/>
          <a:stretch>
            <a:fillRect/>
          </a:stretch>
        </p:blipFill>
        <p:spPr>
          <a:xfrm>
            <a:off x="0" y="12423"/>
            <a:ext cx="9166195" cy="5131077"/>
          </a:xfrm>
          <a:prstGeom prst="rect">
            <a:avLst/>
          </a:prstGeom>
        </p:spPr>
      </p:pic>
    </p:spTree>
    <p:extLst>
      <p:ext uri="{BB962C8B-B14F-4D97-AF65-F5344CB8AC3E}">
        <p14:creationId xmlns:p14="http://schemas.microsoft.com/office/powerpoint/2010/main" val="1192967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1"/>
            </p:custDataLst>
          </p:nvPr>
        </p:nvGraphicFramePr>
        <p:xfrm>
          <a:off x="2844" y="1191"/>
          <a:ext cx="1190" cy="1190"/>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6" name="Object 25" hidden="1"/>
                      <p:cNvPicPr/>
                      <p:nvPr/>
                    </p:nvPicPr>
                    <p:blipFill>
                      <a:blip r:embed="rId5"/>
                      <a:stretch>
                        <a:fillRect/>
                      </a:stretch>
                    </p:blipFill>
                    <p:spPr>
                      <a:xfrm>
                        <a:off x="2844" y="1191"/>
                        <a:ext cx="1190" cy="1190"/>
                      </a:xfrm>
                      <a:prstGeom prst="rect">
                        <a:avLst/>
                      </a:prstGeom>
                    </p:spPr>
                  </p:pic>
                </p:oleObj>
              </mc:Fallback>
            </mc:AlternateContent>
          </a:graphicData>
        </a:graphic>
      </p:graphicFrame>
      <p:sp>
        <p:nvSpPr>
          <p:cNvPr id="23" name="Title 22"/>
          <p:cNvSpPr>
            <a:spLocks noGrp="1"/>
          </p:cNvSpPr>
          <p:nvPr>
            <p:ph type="title"/>
          </p:nvPr>
        </p:nvSpPr>
        <p:spPr>
          <a:xfrm>
            <a:off x="382437" y="198621"/>
            <a:ext cx="8197048" cy="429513"/>
          </a:xfrm>
        </p:spPr>
        <p:txBody>
          <a:bodyPr>
            <a:normAutofit/>
          </a:bodyPr>
          <a:lstStyle/>
          <a:p>
            <a:r>
              <a:rPr lang="en-AU" dirty="0">
                <a:solidFill>
                  <a:schemeClr val="accent1">
                    <a:lumMod val="75000"/>
                  </a:schemeClr>
                </a:solidFill>
                <a:latin typeface="+mn-lt"/>
                <a:cs typeface="Arial" panose="020B0604020202020204" pitchFamily="34" charset="0"/>
                <a:sym typeface="Arial" panose="020B0604020202020204" pitchFamily="34" charset="0"/>
              </a:rPr>
              <a:t>Customer Service is a top level priority</a:t>
            </a:r>
          </a:p>
        </p:txBody>
      </p:sp>
      <p:sp>
        <p:nvSpPr>
          <p:cNvPr id="14" name="ColumnHeader"/>
          <p:cNvSpPr>
            <a:spLocks noChangeArrowheads="1"/>
          </p:cNvSpPr>
          <p:nvPr/>
        </p:nvSpPr>
        <p:spPr bwMode="gray">
          <a:xfrm>
            <a:off x="4860307" y="628134"/>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dirty="0">
                <a:sym typeface="Arial" panose="020B0604020202020204" pitchFamily="34" charset="0"/>
              </a:rPr>
              <a:t>Enel</a:t>
            </a:r>
          </a:p>
        </p:txBody>
      </p:sp>
      <p:sp>
        <p:nvSpPr>
          <p:cNvPr id="15" name="TextColumnContent"/>
          <p:cNvSpPr>
            <a:spLocks noChangeArrowheads="1"/>
          </p:cNvSpPr>
          <p:nvPr/>
        </p:nvSpPr>
        <p:spPr bwMode="gray">
          <a:xfrm>
            <a:off x="4860307" y="951208"/>
            <a:ext cx="3657035" cy="1094706"/>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Global model for CSAT measurement</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Disciplined focus on end-to-end process</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Digital innovations in practice</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Virtual Visit</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Daily dashboard reporting</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Automated next best actions</a:t>
            </a:r>
          </a:p>
          <a:p>
            <a:pPr marL="516702" lvl="2"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Real-time connection quotes	</a:t>
            </a: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
        <p:nvSpPr>
          <p:cNvPr id="2" name="AutoShape 38" descr="Image result for con edison logo"/>
          <p:cNvSpPr>
            <a:spLocks noChangeAspect="1" noChangeArrowheads="1"/>
          </p:cNvSpPr>
          <p:nvPr/>
        </p:nvSpPr>
        <p:spPr bwMode="auto">
          <a:xfrm>
            <a:off x="118308" y="-10832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3" name="AutoShape 40" descr="Image result for con edison logo"/>
          <p:cNvSpPr>
            <a:spLocks noChangeAspect="1" noChangeArrowheads="1"/>
          </p:cNvSpPr>
          <p:nvPr/>
        </p:nvSpPr>
        <p:spPr bwMode="auto">
          <a:xfrm>
            <a:off x="232582" y="5952"/>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4" name="AutoShape 42" descr="Image result for con edison logo"/>
          <p:cNvSpPr>
            <a:spLocks noChangeAspect="1" noChangeArrowheads="1"/>
          </p:cNvSpPr>
          <p:nvPr/>
        </p:nvSpPr>
        <p:spPr bwMode="auto">
          <a:xfrm>
            <a:off x="346855" y="120226"/>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5" name="AutoShape 44" descr="Image result for con edison logo"/>
          <p:cNvSpPr>
            <a:spLocks noChangeAspect="1" noChangeArrowheads="1"/>
          </p:cNvSpPr>
          <p:nvPr/>
        </p:nvSpPr>
        <p:spPr bwMode="auto">
          <a:xfrm>
            <a:off x="461128" y="234499"/>
            <a:ext cx="228547" cy="2285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4" tIns="34282" rIns="68564" bIns="34282" numCol="1" anchor="t" anchorCtr="0" compatLnSpc="1">
            <a:prstTxWarp prst="textNoShape">
              <a:avLst/>
            </a:prstTxWarp>
          </a:bodyPr>
          <a:lstStyle/>
          <a:p>
            <a:endParaRPr lang="en-AU" sz="1050"/>
          </a:p>
        </p:txBody>
      </p:sp>
      <p:sp>
        <p:nvSpPr>
          <p:cNvPr id="19" name="ColumnHeader">
            <a:extLst>
              <a:ext uri="{FF2B5EF4-FFF2-40B4-BE49-F238E27FC236}">
                <a16:creationId xmlns:a16="http://schemas.microsoft.com/office/drawing/2014/main" id="{83647BCD-65BC-4BEA-AC55-078AA1B2030D}"/>
              </a:ext>
            </a:extLst>
          </p:cNvPr>
          <p:cNvSpPr>
            <a:spLocks noChangeArrowheads="1"/>
          </p:cNvSpPr>
          <p:nvPr/>
        </p:nvSpPr>
        <p:spPr bwMode="gray">
          <a:xfrm>
            <a:off x="4860307" y="2660134"/>
            <a:ext cx="3657035" cy="32307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200" b="1" dirty="0">
                <a:sym typeface="Arial" panose="020B0604020202020204" pitchFamily="34" charset="0"/>
              </a:rPr>
              <a:t>UKPN Digital use cases for customer</a:t>
            </a:r>
          </a:p>
        </p:txBody>
      </p:sp>
      <p:sp>
        <p:nvSpPr>
          <p:cNvPr id="20" name="TextColumnContent">
            <a:extLst>
              <a:ext uri="{FF2B5EF4-FFF2-40B4-BE49-F238E27FC236}">
                <a16:creationId xmlns:a16="http://schemas.microsoft.com/office/drawing/2014/main" id="{D9994AE2-5174-4F81-8D99-CAD01CC0C8C7}"/>
              </a:ext>
            </a:extLst>
          </p:cNvPr>
          <p:cNvSpPr>
            <a:spLocks noChangeArrowheads="1"/>
          </p:cNvSpPr>
          <p:nvPr/>
        </p:nvSpPr>
        <p:spPr bwMode="gray">
          <a:xfrm>
            <a:off x="4860307" y="2983208"/>
            <a:ext cx="3998154" cy="1094706"/>
          </a:xfrm>
          <a:prstGeom prst="rect">
            <a:avLst/>
          </a:prstGeom>
          <a:noFill/>
          <a:ln w="9525" algn="ctr">
            <a:noFill/>
            <a:miter lim="800000"/>
            <a:headEnd type="none" w="lg" len="lg"/>
            <a:tailEnd type="none" w="lg" len="lg"/>
          </a:ln>
          <a:effectLst/>
        </p:spPr>
        <p:txBody>
          <a:bodyPr tIns="68564" bIns="68564"/>
          <a:lstStyle/>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Improving C-SAT by predicting low scoring jobs and intervening earlier</a:t>
            </a:r>
          </a:p>
          <a:p>
            <a:pPr marL="173802" lvl="1" indent="-173802">
              <a:buClr>
                <a:schemeClr val="tx2">
                  <a:lumMod val="100000"/>
                </a:schemeClr>
              </a:buClr>
              <a:buSzPct val="100000"/>
              <a:buFont typeface="Trebuchet MS" panose="020B0603020202020204" pitchFamily="34" charset="0"/>
              <a:buChar char="•"/>
            </a:pPr>
            <a:r>
              <a:rPr lang="en-AU" sz="1050" dirty="0">
                <a:sym typeface="Arial" panose="020B0604020202020204" pitchFamily="34" charset="0"/>
              </a:rPr>
              <a:t>Estimated Restoration Time predictor</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Connection Small Services budget estimator</a:t>
            </a:r>
          </a:p>
          <a:p>
            <a:pPr marL="173802" lvl="1" indent="-173802">
              <a:buClr>
                <a:schemeClr val="tx2">
                  <a:lumMod val="100000"/>
                </a:schemeClr>
              </a:buClr>
              <a:buSzPct val="100000"/>
              <a:buFont typeface="Trebuchet MS" panose="020B0603020202020204" pitchFamily="34" charset="0"/>
              <a:buChar char="•"/>
            </a:pPr>
            <a:r>
              <a:rPr lang="en-US" sz="1050" dirty="0">
                <a:sym typeface="Arial" panose="020B0604020202020204" pitchFamily="34" charset="0"/>
              </a:rPr>
              <a:t>Low voltage network </a:t>
            </a:r>
            <a:r>
              <a:rPr lang="en-US" sz="1050" dirty="0" err="1">
                <a:sym typeface="Arial" panose="020B0604020202020204" pitchFamily="34" charset="0"/>
              </a:rPr>
              <a:t>utilisation</a:t>
            </a:r>
            <a:r>
              <a:rPr lang="en-US" sz="1050" dirty="0">
                <a:sym typeface="Arial" panose="020B0604020202020204" pitchFamily="34" charset="0"/>
              </a:rPr>
              <a:t> predictor</a:t>
            </a:r>
            <a:endParaRPr lang="en-AU" sz="1050" dirty="0">
              <a:sym typeface="Arial" panose="020B0604020202020204" pitchFamily="34" charset="0"/>
            </a:endParaRPr>
          </a:p>
          <a:p>
            <a:pPr marL="173802" lvl="1" indent="-173802">
              <a:buClr>
                <a:schemeClr val="tx2">
                  <a:lumMod val="100000"/>
                </a:schemeClr>
              </a:buClr>
              <a:buSzPct val="100000"/>
              <a:buFont typeface="Trebuchet MS" panose="020B0603020202020204" pitchFamily="34" charset="0"/>
              <a:buChar char="•"/>
            </a:pPr>
            <a:endParaRPr lang="en-AU" sz="1050" dirty="0">
              <a:sym typeface="Arial" panose="020B0604020202020204" pitchFamily="34" charset="0"/>
            </a:endParaRPr>
          </a:p>
        </p:txBody>
      </p:sp>
      <p:sp>
        <p:nvSpPr>
          <p:cNvPr id="21" name="Rectangle 20">
            <a:extLst>
              <a:ext uri="{FF2B5EF4-FFF2-40B4-BE49-F238E27FC236}">
                <a16:creationId xmlns:a16="http://schemas.microsoft.com/office/drawing/2014/main" id="{E16C994F-483F-4C22-8F3D-9811272DC323}"/>
              </a:ext>
            </a:extLst>
          </p:cNvPr>
          <p:cNvSpPr/>
          <p:nvPr/>
        </p:nvSpPr>
        <p:spPr>
          <a:xfrm>
            <a:off x="443489" y="621700"/>
            <a:ext cx="3634756" cy="299999"/>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68564" bIns="68564" anchor="b">
            <a:spAutoFit/>
          </a:bodyPr>
          <a:lstStyle/>
          <a:p>
            <a:pPr algn="ctr">
              <a:buNone/>
            </a:pPr>
            <a:r>
              <a:rPr lang="en-AU" sz="1050" b="1" dirty="0">
                <a:sym typeface="Arial" panose="020B0604020202020204" pitchFamily="34" charset="0"/>
              </a:rPr>
              <a:t>UKPN</a:t>
            </a:r>
          </a:p>
        </p:txBody>
      </p:sp>
      <p:sp>
        <p:nvSpPr>
          <p:cNvPr id="22" name="Rectangle 21">
            <a:extLst>
              <a:ext uri="{FF2B5EF4-FFF2-40B4-BE49-F238E27FC236}">
                <a16:creationId xmlns:a16="http://schemas.microsoft.com/office/drawing/2014/main" id="{88178CFD-BD9D-4936-B103-203B88B0316E}"/>
              </a:ext>
            </a:extLst>
          </p:cNvPr>
          <p:cNvSpPr/>
          <p:nvPr/>
        </p:nvSpPr>
        <p:spPr>
          <a:xfrm>
            <a:off x="238471" y="870391"/>
            <a:ext cx="4621836" cy="38556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6"/>
                </a:solidFill>
                <a:prstDash val="solid"/>
                <a:miter lim="800000"/>
              </a14:hiddenLine>
            </a:ext>
          </a:extLst>
        </p:spPr>
        <p:style>
          <a:lnRef idx="2">
            <a:schemeClr val="accent6"/>
          </a:lnRef>
          <a:fillRef idx="1">
            <a:schemeClr val="lt1"/>
          </a:fillRef>
          <a:effectRef idx="0">
            <a:schemeClr val="accent6"/>
          </a:effectRef>
          <a:fontRef idx="minor">
            <a:schemeClr val="dk1"/>
          </a:fontRef>
        </p:style>
        <p:txBody>
          <a:bodyPr lIns="91440" tIns="68564" rIns="91440" bIns="45720" rtlCol="0" anchor="t" anchorCtr="0"/>
          <a:lstStyle/>
          <a:p>
            <a:pPr marL="173355" lvl="1" indent="-173355">
              <a:buClr>
                <a:schemeClr val="tx2">
                  <a:lumMod val="100000"/>
                </a:schemeClr>
              </a:buClr>
              <a:buSzPct val="100000"/>
              <a:buFont typeface="Trebuchet MS" panose="020B0603020202020204" pitchFamily="34" charset="0"/>
              <a:buChar char="•"/>
            </a:pPr>
            <a:r>
              <a:rPr lang="en-AU" sz="1000" dirty="0">
                <a:solidFill>
                  <a:schemeClr val="tx1"/>
                </a:solidFill>
                <a:cs typeface="Arial"/>
                <a:sym typeface="Arial" panose="020B0604020202020204" pitchFamily="34" charset="0"/>
              </a:rPr>
              <a:t>7 key customer principles that guide the </a:t>
            </a:r>
            <a:r>
              <a:rPr lang="en-AU" sz="1000" u="sng" dirty="0">
                <a:solidFill>
                  <a:schemeClr val="tx1"/>
                </a:solidFill>
                <a:cs typeface="Arial"/>
                <a:sym typeface="Arial" panose="020B0604020202020204" pitchFamily="34" charset="0"/>
              </a:rPr>
              <a:t>entire</a:t>
            </a:r>
            <a:r>
              <a:rPr lang="en-AU" sz="1000" dirty="0">
                <a:solidFill>
                  <a:schemeClr val="tx1"/>
                </a:solidFill>
                <a:cs typeface="Arial"/>
                <a:sym typeface="Arial" panose="020B0604020202020204" pitchFamily="34" charset="0"/>
              </a:rPr>
              <a:t> business</a:t>
            </a:r>
            <a:endParaRPr lang="en-AU" sz="1000" dirty="0">
              <a:solidFill>
                <a:srgbClr val="000000"/>
              </a:solidFill>
              <a:latin typeface="Arial" panose="020B0604020202020204"/>
              <a:cs typeface="Arial"/>
            </a:endParaRPr>
          </a:p>
          <a:p>
            <a:pPr marL="412750" lvl="2" indent="-213995">
              <a:buClr>
                <a:srgbClr val="38383C">
                  <a:lumMod val="100000"/>
                </a:srgbClr>
              </a:buClr>
              <a:buSzPct val="100000"/>
              <a:buFont typeface="Arial" panose="020B0604020202020204" pitchFamily="34" charset="0"/>
              <a:buChar char="−"/>
              <a:defRPr/>
            </a:pPr>
            <a:r>
              <a:rPr lang="en-US" sz="1000" dirty="0">
                <a:solidFill>
                  <a:srgbClr val="000000"/>
                </a:solidFill>
                <a:latin typeface="Arial" panose="020B0604020202020204"/>
                <a:cs typeface="Arial"/>
              </a:rPr>
              <a:t>brilliant service / </a:t>
            </a:r>
            <a:r>
              <a:rPr lang="en-US" sz="1000" dirty="0" err="1">
                <a:solidFill>
                  <a:srgbClr val="000000"/>
                </a:solidFill>
                <a:latin typeface="Arial" panose="020B0604020202020204"/>
                <a:cs typeface="Arial"/>
              </a:rPr>
              <a:t>decarbonisation</a:t>
            </a:r>
            <a:r>
              <a:rPr lang="en-US" sz="1000" dirty="0">
                <a:solidFill>
                  <a:srgbClr val="000000"/>
                </a:solidFill>
                <a:latin typeface="Arial" panose="020B0604020202020204"/>
                <a:cs typeface="Arial"/>
              </a:rPr>
              <a:t> / safe, reliable and resilient network / lowest possible bills / good in the community/ employer of choice / worthy of your trust</a:t>
            </a:r>
          </a:p>
          <a:p>
            <a:pPr marL="27305" lvl="1" indent="-171450">
              <a:buClr>
                <a:srgbClr val="38383C">
                  <a:lumMod val="100000"/>
                </a:srgbClr>
              </a:buClr>
              <a:buSzPct val="100000"/>
              <a:buFont typeface="Arial" panose="020B0604020202020204" pitchFamily="34" charset="0"/>
              <a:buChar char="•"/>
              <a:defRPr/>
            </a:pPr>
            <a:r>
              <a:rPr lang="en-AU" sz="1000" dirty="0">
                <a:solidFill>
                  <a:schemeClr val="tx1"/>
                </a:solidFill>
                <a:cs typeface="Arial"/>
                <a:sym typeface="Arial" panose="020B0604020202020204" pitchFamily="34" charset="0"/>
              </a:rPr>
              <a:t>Measures</a:t>
            </a:r>
            <a:endParaRPr lang="en-AU" sz="1000" dirty="0">
              <a:solidFill>
                <a:srgbClr val="000000"/>
              </a:solidFill>
              <a:latin typeface="Arial" panose="020B0604020202020204"/>
              <a:cs typeface="Arial"/>
            </a:endParaRPr>
          </a:p>
          <a:p>
            <a:pPr marL="412750" lvl="2" indent="-213995">
              <a:buClr>
                <a:srgbClr val="38383C">
                  <a:lumMod val="100000"/>
                </a:srgbClr>
              </a:buClr>
              <a:buSzPct val="100000"/>
              <a:buFont typeface="Arial" panose="020B0604020202020204" pitchFamily="34" charset="0"/>
              <a:buChar char="−"/>
              <a:defRPr/>
            </a:pPr>
            <a:r>
              <a:rPr lang="en-AU" sz="1000" dirty="0">
                <a:solidFill>
                  <a:srgbClr val="000000"/>
                </a:solidFill>
                <a:latin typeface="Arial" panose="020B0604020202020204"/>
                <a:cs typeface="Arial"/>
              </a:rPr>
              <a:t>CSAT, Complaints, Vulnerability, Stakeholder Engagement</a:t>
            </a:r>
          </a:p>
          <a:p>
            <a:pPr marL="173355" lvl="1" indent="-173355">
              <a:buClr>
                <a:schemeClr val="tx2">
                  <a:lumMod val="100000"/>
                </a:schemeClr>
              </a:buClr>
              <a:buSzPct val="100000"/>
              <a:buFont typeface="Trebuchet MS" panose="020B0603020202020204" pitchFamily="34" charset="0"/>
              <a:buChar char="•"/>
              <a:defRPr/>
            </a:pPr>
            <a:r>
              <a:rPr lang="en-AU" sz="1000" dirty="0">
                <a:solidFill>
                  <a:schemeClr val="tx1"/>
                </a:solidFill>
                <a:cs typeface="Arial"/>
              </a:rPr>
              <a:t>CSAT (= </a:t>
            </a:r>
            <a:r>
              <a:rPr lang="en-AU" sz="1000" dirty="0">
                <a:solidFill>
                  <a:srgbClr val="000000"/>
                </a:solidFill>
                <a:latin typeface="Arial" panose="020B0604020202020204"/>
                <a:cs typeface="Arial"/>
              </a:rPr>
              <a:t>connections +, outages + general inquiries journeys)</a:t>
            </a:r>
          </a:p>
          <a:p>
            <a:pPr marL="412750" lvl="2" indent="-213995">
              <a:buClr>
                <a:srgbClr val="38383C">
                  <a:lumMod val="100000"/>
                </a:srgbClr>
              </a:buClr>
              <a:buSzPct val="100000"/>
              <a:buFont typeface="Arial" panose="020B0604020202020204" pitchFamily="34" charset="0"/>
              <a:buChar char="−"/>
              <a:defRPr/>
            </a:pPr>
            <a:r>
              <a:rPr lang="en-AU" sz="1000" dirty="0">
                <a:solidFill>
                  <a:srgbClr val="000000"/>
                </a:solidFill>
                <a:latin typeface="Arial" panose="020B0604020202020204"/>
                <a:cs typeface="Arial"/>
              </a:rPr>
              <a:t>Metric and data driven - polls 100,000 customers pa</a:t>
            </a:r>
          </a:p>
          <a:p>
            <a:pPr marL="412750" lvl="2" indent="-213995">
              <a:buClr>
                <a:srgbClr val="38383C">
                  <a:lumMod val="100000"/>
                </a:srgbClr>
              </a:buClr>
              <a:buSzPct val="100000"/>
              <a:buFont typeface="Arial" panose="020B0604020202020204" pitchFamily="34" charset="0"/>
              <a:buChar char="−"/>
              <a:defRPr/>
            </a:pPr>
            <a:r>
              <a:rPr lang="en-AU" sz="1000" dirty="0">
                <a:solidFill>
                  <a:srgbClr val="000000"/>
                </a:solidFill>
                <a:latin typeface="Arial" panose="020B0604020202020204"/>
                <a:cs typeface="Arial"/>
              </a:rPr>
              <a:t>Track 5 performance dimensions – service experience, complaint handling, Customer ethos (I do what I say), emotional connection, Ethics (I trust you)</a:t>
            </a:r>
          </a:p>
          <a:p>
            <a:pPr marL="412750" lvl="2" indent="-213995">
              <a:buClr>
                <a:srgbClr val="38383C">
                  <a:lumMod val="100000"/>
                </a:srgbClr>
              </a:buClr>
              <a:buSzPct val="100000"/>
              <a:buFont typeface="Arial" panose="020B0604020202020204" pitchFamily="34" charset="0"/>
              <a:buChar char="−"/>
              <a:defRPr/>
            </a:pPr>
            <a:r>
              <a:rPr lang="en-AU" sz="1000" dirty="0">
                <a:solidFill>
                  <a:schemeClr val="tx1"/>
                </a:solidFill>
                <a:cs typeface="Arial"/>
                <a:sym typeface="Arial" panose="020B0604020202020204" pitchFamily="34" charset="0"/>
              </a:rPr>
              <a:t>Compare to best across all industries (not just energy) #1 in UK (94%)</a:t>
            </a:r>
          </a:p>
          <a:p>
            <a:pPr marL="412750" lvl="2" indent="-213995">
              <a:buClr>
                <a:srgbClr val="38383C">
                  <a:lumMod val="100000"/>
                </a:srgbClr>
              </a:buClr>
              <a:buSzPct val="100000"/>
              <a:buFont typeface="Arial" panose="020B0604020202020204" pitchFamily="34" charset="0"/>
              <a:buChar char="−"/>
              <a:defRPr/>
            </a:pPr>
            <a:r>
              <a:rPr lang="en-US" sz="1000" dirty="0">
                <a:sym typeface="Arial" panose="020B0604020202020204" pitchFamily="34" charset="0"/>
              </a:rPr>
              <a:t>Very disciplined approach to customer journey changes</a:t>
            </a:r>
            <a:endParaRPr lang="en-AU" sz="1000" dirty="0">
              <a:solidFill>
                <a:srgbClr val="000000"/>
              </a:solidFill>
              <a:latin typeface="Arial" panose="020B0604020202020204"/>
              <a:cs typeface="Arial"/>
            </a:endParaRPr>
          </a:p>
          <a:p>
            <a:pPr marL="173355" lvl="1" indent="-173355">
              <a:buClr>
                <a:schemeClr val="tx2">
                  <a:lumMod val="100000"/>
                </a:schemeClr>
              </a:buClr>
              <a:buSzPct val="100000"/>
              <a:buFont typeface="Trebuchet MS" panose="020B0603020202020204" pitchFamily="34" charset="0"/>
              <a:buChar char="•"/>
              <a:defRPr/>
            </a:pPr>
            <a:r>
              <a:rPr lang="en-AU" sz="1000" dirty="0">
                <a:solidFill>
                  <a:schemeClr val="tx1"/>
                </a:solidFill>
                <a:cs typeface="Arial"/>
              </a:rPr>
              <a:t>Complaints </a:t>
            </a:r>
          </a:p>
          <a:p>
            <a:pPr marL="412750" lvl="2" indent="-213995">
              <a:buClr>
                <a:srgbClr val="38383C">
                  <a:lumMod val="100000"/>
                </a:srgbClr>
              </a:buClr>
              <a:buSzPct val="100000"/>
              <a:buFont typeface="Arial" panose="020B0604020202020204" pitchFamily="34" charset="0"/>
              <a:buChar char="−"/>
              <a:defRPr/>
            </a:pPr>
            <a:r>
              <a:rPr lang="en-AU" sz="1000" dirty="0">
                <a:solidFill>
                  <a:srgbClr val="000000"/>
                </a:solidFill>
                <a:latin typeface="Arial" panose="020B0604020202020204"/>
                <a:cs typeface="Arial"/>
              </a:rPr>
              <a:t>Resolution time 1.5 days average, 14 complaints per 100,000 customers</a:t>
            </a:r>
          </a:p>
          <a:p>
            <a:pPr marL="173355" lvl="1" indent="-173355">
              <a:buClr>
                <a:schemeClr val="tx2">
                  <a:lumMod val="100000"/>
                </a:schemeClr>
              </a:buClr>
              <a:buSzPct val="100000"/>
              <a:buFont typeface="Trebuchet MS" panose="020B0603020202020204" pitchFamily="34" charset="0"/>
              <a:buChar char="•"/>
              <a:defRPr/>
            </a:pPr>
            <a:r>
              <a:rPr lang="en-AU" sz="1000" dirty="0">
                <a:solidFill>
                  <a:schemeClr val="tx1"/>
                </a:solidFill>
                <a:cs typeface="Arial"/>
              </a:rPr>
              <a:t>Consumer Vulnerability – lifting support during ED2 Reg period</a:t>
            </a:r>
          </a:p>
          <a:p>
            <a:pPr marL="412750" lvl="2" indent="-213995">
              <a:buClr>
                <a:srgbClr val="38383C">
                  <a:lumMod val="100000"/>
                </a:srgbClr>
              </a:buClr>
              <a:buSzPct val="100000"/>
              <a:buFont typeface="Arial" panose="020B0604020202020204" pitchFamily="34" charset="0"/>
              <a:buChar char="−"/>
              <a:defRPr/>
            </a:pPr>
            <a:r>
              <a:rPr lang="en-AU" sz="1000" dirty="0">
                <a:solidFill>
                  <a:srgbClr val="000000"/>
                </a:solidFill>
                <a:latin typeface="Arial" panose="020B0604020202020204"/>
                <a:cs typeface="Arial"/>
              </a:rPr>
              <a:t>Priority services register (Life support), increase from 2.2M to 3M</a:t>
            </a:r>
          </a:p>
          <a:p>
            <a:pPr marL="412750" lvl="2" indent="-213995">
              <a:buClr>
                <a:srgbClr val="38383C">
                  <a:lumMod val="100000"/>
                </a:srgbClr>
              </a:buClr>
              <a:buSzPct val="100000"/>
              <a:buFont typeface="Arial" panose="020B0604020202020204" pitchFamily="34" charset="0"/>
              <a:buChar char="−"/>
              <a:defRPr/>
            </a:pPr>
            <a:r>
              <a:rPr lang="en-AU" sz="1000" dirty="0">
                <a:solidFill>
                  <a:srgbClr val="000000"/>
                </a:solidFill>
                <a:latin typeface="Arial" panose="020B0604020202020204"/>
                <a:cs typeface="Arial"/>
              </a:rPr>
              <a:t>Fuel poverty (1.3M) increasing support service from 25,000 pa to 100,000 pa – energy efficiency, access to grants</a:t>
            </a:r>
          </a:p>
          <a:p>
            <a:pPr marL="412750" lvl="2" indent="-213995">
              <a:buClr>
                <a:srgbClr val="38383C">
                  <a:lumMod val="100000"/>
                </a:srgbClr>
              </a:buClr>
              <a:buSzPct val="100000"/>
              <a:buFont typeface="Arial" panose="020B0604020202020204" pitchFamily="34" charset="0"/>
              <a:buChar char="−"/>
              <a:defRPr/>
            </a:pPr>
            <a:r>
              <a:rPr lang="en-AU" sz="1000" dirty="0">
                <a:solidFill>
                  <a:srgbClr val="000000"/>
                </a:solidFill>
                <a:latin typeface="Arial" panose="020B0604020202020204"/>
                <a:cs typeface="Arial"/>
              </a:rPr>
              <a:t>Disadvantaged from participating in transition (</a:t>
            </a:r>
            <a:r>
              <a:rPr lang="en-AU" sz="1000" dirty="0" err="1">
                <a:solidFill>
                  <a:srgbClr val="000000"/>
                </a:solidFill>
                <a:latin typeface="Arial" panose="020B0604020202020204"/>
                <a:cs typeface="Arial"/>
              </a:rPr>
              <a:t>eg</a:t>
            </a:r>
            <a:r>
              <a:rPr lang="en-AU" sz="1000" dirty="0">
                <a:solidFill>
                  <a:srgbClr val="000000"/>
                </a:solidFill>
                <a:latin typeface="Arial" panose="020B0604020202020204"/>
                <a:cs typeface="Arial"/>
              </a:rPr>
              <a:t> renting, no rooftop). Increase support from 250 pa to 100,000 pa</a:t>
            </a:r>
          </a:p>
          <a:p>
            <a:pPr marL="173355" lvl="1" indent="-173355">
              <a:buClr>
                <a:schemeClr val="tx2">
                  <a:lumMod val="100000"/>
                </a:schemeClr>
              </a:buClr>
              <a:buSzPct val="100000"/>
              <a:buFont typeface="Trebuchet MS" panose="020B0603020202020204" pitchFamily="34" charset="0"/>
              <a:buChar char="•"/>
              <a:defRPr/>
            </a:pPr>
            <a:r>
              <a:rPr lang="en-AU" sz="1000" dirty="0">
                <a:solidFill>
                  <a:schemeClr val="tx1"/>
                </a:solidFill>
                <a:cs typeface="Arial"/>
              </a:rPr>
              <a:t>Regulatory Incentives (ED2) </a:t>
            </a:r>
          </a:p>
          <a:p>
            <a:pPr marL="412750" lvl="2" indent="-213995">
              <a:buClr>
                <a:srgbClr val="38383C">
                  <a:lumMod val="100000"/>
                </a:srgbClr>
              </a:buClr>
              <a:buSzPct val="100000"/>
              <a:buFont typeface="Arial" panose="020B0604020202020204" pitchFamily="34" charset="0"/>
              <a:buChar char="−"/>
              <a:defRPr/>
            </a:pPr>
            <a:r>
              <a:rPr lang="en-AU" sz="1000" dirty="0">
                <a:solidFill>
                  <a:srgbClr val="000000"/>
                </a:solidFill>
                <a:latin typeface="Arial" panose="020B0604020202020204"/>
                <a:cs typeface="Arial"/>
              </a:rPr>
              <a:t>UKPN invests </a:t>
            </a:r>
            <a:r>
              <a:rPr lang="en-AU" sz="1000" dirty="0">
                <a:sym typeface="Arial" panose="020B0604020202020204" pitchFamily="34" charset="0"/>
              </a:rPr>
              <a:t>£</a:t>
            </a:r>
            <a:r>
              <a:rPr lang="en-AU" sz="1000" dirty="0">
                <a:solidFill>
                  <a:srgbClr val="000000"/>
                </a:solidFill>
                <a:latin typeface="Arial" panose="020B0604020202020204"/>
                <a:cs typeface="Arial"/>
              </a:rPr>
              <a:t>20M for </a:t>
            </a:r>
            <a:r>
              <a:rPr lang="en-AU" sz="1000" dirty="0">
                <a:sym typeface="Arial" panose="020B0604020202020204" pitchFamily="34" charset="0"/>
              </a:rPr>
              <a:t>£</a:t>
            </a:r>
            <a:r>
              <a:rPr lang="en-AU" sz="1000" dirty="0">
                <a:solidFill>
                  <a:srgbClr val="000000"/>
                </a:solidFill>
                <a:latin typeface="Arial" panose="020B0604020202020204"/>
                <a:cs typeface="Arial"/>
              </a:rPr>
              <a:t>30M max incentive benefit</a:t>
            </a:r>
          </a:p>
        </p:txBody>
      </p:sp>
    </p:spTree>
    <p:extLst>
      <p:ext uri="{BB962C8B-B14F-4D97-AF65-F5344CB8AC3E}">
        <p14:creationId xmlns:p14="http://schemas.microsoft.com/office/powerpoint/2010/main" val="3988622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roduction / Cover Slides">
  <a:themeElements>
    <a:clrScheme name="Jemena Colour Palette">
      <a:dk1>
        <a:srgbClr val="000000"/>
      </a:dk1>
      <a:lt1>
        <a:srgbClr val="FFFFFF"/>
      </a:lt1>
      <a:dk2>
        <a:srgbClr val="38383C"/>
      </a:dk2>
      <a:lt2>
        <a:srgbClr val="E7E6E6"/>
      </a:lt2>
      <a:accent1>
        <a:srgbClr val="70C7AC"/>
      </a:accent1>
      <a:accent2>
        <a:srgbClr val="7CCCDE"/>
      </a:accent2>
      <a:accent3>
        <a:srgbClr val="9B7792"/>
      </a:accent3>
      <a:accent4>
        <a:srgbClr val="12323A"/>
      </a:accent4>
      <a:accent5>
        <a:srgbClr val="026CB6"/>
      </a:accent5>
      <a:accent6>
        <a:srgbClr val="24BCD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dirty="0" err="1" smtClean="0"/>
        </a:defPPr>
      </a:lstStyle>
    </a:txDef>
  </a:objectDefaults>
  <a:extraClrSchemeLst/>
  <a:extLst>
    <a:ext uri="{05A4C25C-085E-4340-85A3-A5531E510DB2}">
      <thm15:themeFamily xmlns:thm15="http://schemas.microsoft.com/office/thememl/2012/main" name="Vision and Strategy_Template_FINAL2" id="{72832459-4FD3-4370-89D9-ACD640D54BD6}" vid="{A16B8576-D426-4334-BB63-C03E344FF682}"/>
    </a:ext>
  </a:extLst>
</a:theme>
</file>

<file path=ppt/theme/theme2.xml><?xml version="1.0" encoding="utf-8"?>
<a:theme xmlns:a="http://schemas.openxmlformats.org/drawingml/2006/main" name="End Slides">
  <a:themeElements>
    <a:clrScheme name="Jemena Colour Palette">
      <a:dk1>
        <a:srgbClr val="000000"/>
      </a:dk1>
      <a:lt1>
        <a:srgbClr val="FFFFFF"/>
      </a:lt1>
      <a:dk2>
        <a:srgbClr val="38383C"/>
      </a:dk2>
      <a:lt2>
        <a:srgbClr val="E7E6E6"/>
      </a:lt2>
      <a:accent1>
        <a:srgbClr val="70C7AC"/>
      </a:accent1>
      <a:accent2>
        <a:srgbClr val="7CCCDE"/>
      </a:accent2>
      <a:accent3>
        <a:srgbClr val="9B7792"/>
      </a:accent3>
      <a:accent4>
        <a:srgbClr val="12323A"/>
      </a:accent4>
      <a:accent5>
        <a:srgbClr val="026CB6"/>
      </a:accent5>
      <a:accent6>
        <a:srgbClr val="24BCD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sion and Strategy_Template_FINAL2" id="{72832459-4FD3-4370-89D9-ACD640D54BD6}" vid="{11ACDD48-78DF-4FA6-80A7-C333C81F1A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2886AA74EB2F4C89AD87C3258132DC" ma:contentTypeVersion="4" ma:contentTypeDescription="Create a new document." ma:contentTypeScope="" ma:versionID="e2015775226a1b9b6a6789646b478bae">
  <xsd:schema xmlns:xsd="http://www.w3.org/2001/XMLSchema" xmlns:xs="http://www.w3.org/2001/XMLSchema" xmlns:p="http://schemas.microsoft.com/office/2006/metadata/properties" xmlns:ns2="5872693a-69b1-41fd-ab0c-b87d3d7c497c" xmlns:ns3="5ce2c3f9-51c7-4827-8d0b-9b301d519146" targetNamespace="http://schemas.microsoft.com/office/2006/metadata/properties" ma:root="true" ma:fieldsID="3cbfa3d05c947aedf4fd235c3a9591d8" ns2:_="" ns3:_="">
    <xsd:import namespace="5872693a-69b1-41fd-ab0c-b87d3d7c497c"/>
    <xsd:import namespace="5ce2c3f9-51c7-4827-8d0b-9b301d5191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2693a-69b1-41fd-ab0c-b87d3d7c49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e2c3f9-51c7-4827-8d0b-9b301d5191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ce2c3f9-51c7-4827-8d0b-9b301d519146">
      <UserInfo>
        <DisplayName>Frank Tudor</DisplayName>
        <AccountId>28</AccountId>
        <AccountType/>
      </UserInfo>
      <UserInfo>
        <DisplayName>Sharyn County</DisplayName>
        <AccountId>34</AccountId>
        <AccountType/>
      </UserInfo>
      <UserInfo>
        <DisplayName>Shaun Reardon</DisplayName>
        <AccountId>17</AccountId>
        <AccountType/>
      </UserInfo>
      <UserInfo>
        <DisplayName>Cameron Dorse</DisplayName>
        <AccountId>29</AccountId>
        <AccountType/>
      </UserInfo>
      <UserInfo>
        <DisplayName>Alain Tamara</DisplayName>
        <AccountId>22</AccountId>
        <AccountType/>
      </UserInfo>
      <UserInfo>
        <DisplayName>Michelle Vawdrey</DisplayName>
        <AccountId>16</AccountId>
        <AccountType/>
      </UserInfo>
      <UserInfo>
        <DisplayName>Michael Chin</DisplayName>
        <AccountId>14</AccountId>
        <AccountType/>
      </UserInfo>
      <UserInfo>
        <DisplayName>Tania Coltman</DisplayName>
        <AccountId>25</AccountId>
        <AccountType/>
      </UserInfo>
      <UserInfo>
        <DisplayName>Lisa Lett</DisplayName>
        <AccountId>27</AccountId>
        <AccountType/>
      </UserInfo>
      <UserInfo>
        <DisplayName>Sid Simon</DisplayName>
        <AccountId>19</AccountId>
        <AccountType/>
      </UserInfo>
      <UserInfo>
        <DisplayName>Andy Dickinson</DisplayName>
        <AccountId>15</AccountId>
        <AccountType/>
      </UserInfo>
      <UserInfo>
        <DisplayName>Mohan Kuppusamy</DisplayName>
        <AccountId>13</AccountId>
        <AccountType/>
      </UserInfo>
      <UserInfo>
        <DisplayName>Pratham Bhandari</DisplayName>
        <AccountId>23</AccountId>
        <AccountType/>
      </UserInfo>
      <UserInfo>
        <DisplayName>Yolandi Jardim</DisplayName>
        <AccountId>20</AccountId>
        <AccountType/>
      </UserInfo>
      <UserInfo>
        <DisplayName>John Gannon</DisplayName>
        <AccountId>18</AccountId>
        <AccountType/>
      </UserInfo>
      <UserInfo>
        <DisplayName>Craig Ypinazar</DisplayName>
        <AccountId>21</AccountId>
        <AccountType/>
      </UserInfo>
      <UserInfo>
        <DisplayName>Danielle Raven</DisplayName>
        <AccountId>26</AccountId>
        <AccountType/>
      </UserInfo>
      <UserInfo>
        <DisplayName>Fiona Haymes</DisplayName>
        <AccountId>30</AccountId>
        <AccountType/>
      </UserInfo>
      <UserInfo>
        <DisplayName>Ian Carter</DisplayName>
        <AccountId>31</AccountId>
        <AccountType/>
      </UserInfo>
      <UserInfo>
        <DisplayName>Catherine Bolch</DisplayName>
        <AccountId>24</AccountId>
        <AccountType/>
      </UserInfo>
    </SharedWithUsers>
  </documentManagement>
</p:properties>
</file>

<file path=customXml/itemProps1.xml><?xml version="1.0" encoding="utf-8"?>
<ds:datastoreItem xmlns:ds="http://schemas.openxmlformats.org/officeDocument/2006/customXml" ds:itemID="{35FA3B1F-BAD6-4C1C-B766-915B388E486B}">
  <ds:schemaRefs>
    <ds:schemaRef ds:uri="http://schemas.microsoft.com/sharepoint/v3/contenttype/forms"/>
  </ds:schemaRefs>
</ds:datastoreItem>
</file>

<file path=customXml/itemProps2.xml><?xml version="1.0" encoding="utf-8"?>
<ds:datastoreItem xmlns:ds="http://schemas.openxmlformats.org/officeDocument/2006/customXml" ds:itemID="{9251C55E-C9EE-46BB-BFF3-BA8F63C01362}">
  <ds:schemaRefs>
    <ds:schemaRef ds:uri="5872693a-69b1-41fd-ab0c-b87d3d7c497c"/>
    <ds:schemaRef ds:uri="5ce2c3f9-51c7-4827-8d0b-9b301d5191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7709C1-977F-434A-9C1B-992B37191713}">
  <ds:schemaRefs>
    <ds:schemaRef ds:uri="http://www.w3.org/XML/1998/namespace"/>
    <ds:schemaRef ds:uri="http://schemas.microsoft.com/office/2006/documentManagement/types"/>
    <ds:schemaRef ds:uri="http://purl.org/dc/terms/"/>
    <ds:schemaRef ds:uri="5ce2c3f9-51c7-4827-8d0b-9b301d519146"/>
    <ds:schemaRef ds:uri="5872693a-69b1-41fd-ab0c-b87d3d7c497c"/>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Vision and Strategy_Template_FINAL2</Template>
  <TotalTime>3077</TotalTime>
  <Words>6785</Words>
  <Application>Microsoft Office PowerPoint</Application>
  <PresentationFormat>On-screen Show (16:9)</PresentationFormat>
  <Paragraphs>861</Paragraphs>
  <Slides>35</Slides>
  <Notes>22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2" baseType="lpstr">
      <vt:lpstr>Arial</vt:lpstr>
      <vt:lpstr>Calibri</vt:lpstr>
      <vt:lpstr>Century Gothic</vt:lpstr>
      <vt:lpstr>Trebuchet MS</vt:lpstr>
      <vt:lpstr>Introduction / Cover Slides</vt:lpstr>
      <vt:lpstr>End Slides</vt:lpstr>
      <vt:lpstr>think-cell Slide</vt:lpstr>
      <vt:lpstr>European Energy Insights</vt:lpstr>
      <vt:lpstr>PowerPoint Presentation</vt:lpstr>
      <vt:lpstr>PowerPoint Presentation</vt:lpstr>
      <vt:lpstr>PowerPoint Presentation</vt:lpstr>
      <vt:lpstr>PowerPoint Presentation</vt:lpstr>
      <vt:lpstr>Key Themes</vt:lpstr>
      <vt:lpstr>Customer Service is a top level priority</vt:lpstr>
      <vt:lpstr>PowerPoint Presentation</vt:lpstr>
      <vt:lpstr>Customer Service is a top level priority</vt:lpstr>
      <vt:lpstr>Future of Gas narrative is more positive than Australia</vt:lpstr>
      <vt:lpstr>Future of Gas narrative is more positive than Australia</vt:lpstr>
      <vt:lpstr>Accelerating Digitisation is a large opportunity</vt:lpstr>
      <vt:lpstr>Accelerating Digitisation is a large opportunity</vt:lpstr>
      <vt:lpstr>Investment in Electricity Future Grid drives value</vt:lpstr>
      <vt:lpstr>Investment in Electricity Future Grid drives value</vt:lpstr>
      <vt:lpstr>Key learnings    -&gt;</vt:lpstr>
      <vt:lpstr>Other notes </vt:lpstr>
      <vt:lpstr>Other notes </vt:lpstr>
      <vt:lpstr>Other notes </vt:lpstr>
      <vt:lpstr>Other note</vt:lpstr>
      <vt:lpstr>APPENDIX </vt:lpstr>
      <vt:lpstr>UK PowerNetworks</vt:lpstr>
      <vt:lpstr>UK PowerNetworks: Some specifics</vt:lpstr>
      <vt:lpstr>UK PowerNetworks: Some specifics</vt:lpstr>
      <vt:lpstr>UK PowerNetworks: Some other notes (PI) </vt:lpstr>
      <vt:lpstr>UK PowerNetworks: Some other notes (PI) </vt:lpstr>
      <vt:lpstr>PowerPoint Presentation</vt:lpstr>
      <vt:lpstr>ItalGas</vt:lpstr>
      <vt:lpstr>ItalGas: Some specifics</vt:lpstr>
      <vt:lpstr>ItalGas: Some specifics</vt:lpstr>
      <vt:lpstr>SNAM</vt:lpstr>
      <vt:lpstr>SNAM</vt:lpstr>
      <vt:lpstr>Enel</vt:lpstr>
      <vt:lpstr>Enel</vt:lpstr>
      <vt:lpstr>Enel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Suzie</dc:creator>
  <cp:lastModifiedBy>Peter Iancov</cp:lastModifiedBy>
  <cp:revision>9</cp:revision>
  <cp:lastPrinted>2022-09-11T23:00:02Z</cp:lastPrinted>
  <dcterms:created xsi:type="dcterms:W3CDTF">2021-08-06T01:07:38Z</dcterms:created>
  <dcterms:modified xsi:type="dcterms:W3CDTF">2023-03-26T05:07:59Z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0x010100932886AA74EB2F4C89AD87C3258132DC</vt:lpwstr>
  </property>
</Properties>
</file>